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jpeg"/>
  <Override PartName="/ppt/media/image8.JPG" ContentType="image/jpeg"/>
  <Override PartName="/ppt/media/image9.JPG" ContentType="image/jpeg"/>
  <Override PartName="/ppt/media/image1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61" r:id="rId4"/>
    <p:sldId id="265" r:id="rId5"/>
    <p:sldId id="262" r:id="rId6"/>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58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US"/>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82D066-E1D5-435E-AAB1-000871C3FCD3}" type="datetimeFigureOut">
              <a:rPr lang="ar-EG" smtClean="0"/>
              <a:t>27/03/1444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408203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2D066-E1D5-435E-AAB1-000871C3FCD3}" type="datetimeFigureOut">
              <a:rPr lang="ar-EG" smtClean="0"/>
              <a:t>27/03/1444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2056697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2D066-E1D5-435E-AAB1-000871C3FCD3}" type="datetimeFigureOut">
              <a:rPr lang="ar-EG" smtClean="0"/>
              <a:t>27/03/1444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265604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2D066-E1D5-435E-AAB1-000871C3FCD3}" type="datetimeFigureOut">
              <a:rPr lang="ar-EG" smtClean="0"/>
              <a:t>27/03/1444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35793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US"/>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2D066-E1D5-435E-AAB1-000871C3FCD3}" type="datetimeFigureOut">
              <a:rPr lang="ar-EG" smtClean="0"/>
              <a:t>27/03/1444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371007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82D066-E1D5-435E-AAB1-000871C3FCD3}" type="datetimeFigureOut">
              <a:rPr lang="ar-EG" smtClean="0"/>
              <a:t>27/03/1444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143343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2D066-E1D5-435E-AAB1-000871C3FCD3}" type="datetimeFigureOut">
              <a:rPr lang="ar-EG" smtClean="0"/>
              <a:t>27/03/1444</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203959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82D066-E1D5-435E-AAB1-000871C3FCD3}" type="datetimeFigureOut">
              <a:rPr lang="ar-EG" smtClean="0"/>
              <a:t>27/03/1444</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214018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2D066-E1D5-435E-AAB1-000871C3FCD3}" type="datetimeFigureOut">
              <a:rPr lang="ar-EG" smtClean="0"/>
              <a:t>27/03/1444</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428631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8682D066-E1D5-435E-AAB1-000871C3FCD3}" type="datetimeFigureOut">
              <a:rPr lang="ar-EG" smtClean="0"/>
              <a:t>27/03/1444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266267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US"/>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8682D066-E1D5-435E-AAB1-000871C3FCD3}" type="datetimeFigureOut">
              <a:rPr lang="ar-EG" smtClean="0"/>
              <a:t>27/03/1444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412532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8682D066-E1D5-435E-AAB1-000871C3FCD3}" type="datetimeFigureOut">
              <a:rPr lang="ar-EG" smtClean="0"/>
              <a:t>27/03/1444</a:t>
            </a:fld>
            <a:endParaRPr lang="ar-EG"/>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FFE8E38B-3A5B-40C5-9933-6260CA32EC75}" type="slidenum">
              <a:rPr lang="ar-EG" smtClean="0"/>
              <a:t>‹#›</a:t>
            </a:fld>
            <a:endParaRPr lang="ar-EG"/>
          </a:p>
        </p:txBody>
      </p:sp>
    </p:spTree>
    <p:extLst>
      <p:ext uri="{BB962C8B-B14F-4D97-AF65-F5344CB8AC3E}">
        <p14:creationId xmlns:p14="http://schemas.microsoft.com/office/powerpoint/2010/main" val="3580593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1"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r" defTabSz="1425550" rtl="1"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r" defTabSz="1425550" rtl="1"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r" defTabSz="1425550" rtl="1"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r" defTabSz="1425550" rtl="1" eaLnBrk="1" latinLnBrk="0" hangingPunct="1">
        <a:defRPr sz="2806" kern="1200">
          <a:solidFill>
            <a:schemeClr val="tx1"/>
          </a:solidFill>
          <a:latin typeface="+mn-lt"/>
          <a:ea typeface="+mn-ea"/>
          <a:cs typeface="+mn-cs"/>
        </a:defRPr>
      </a:lvl1pPr>
      <a:lvl2pPr marL="712775" algn="r" defTabSz="1425550" rtl="1" eaLnBrk="1" latinLnBrk="0" hangingPunct="1">
        <a:defRPr sz="2806" kern="1200">
          <a:solidFill>
            <a:schemeClr val="tx1"/>
          </a:solidFill>
          <a:latin typeface="+mn-lt"/>
          <a:ea typeface="+mn-ea"/>
          <a:cs typeface="+mn-cs"/>
        </a:defRPr>
      </a:lvl2pPr>
      <a:lvl3pPr marL="1425550" algn="r" defTabSz="1425550" rtl="1" eaLnBrk="1" latinLnBrk="0" hangingPunct="1">
        <a:defRPr sz="2806" kern="1200">
          <a:solidFill>
            <a:schemeClr val="tx1"/>
          </a:solidFill>
          <a:latin typeface="+mn-lt"/>
          <a:ea typeface="+mn-ea"/>
          <a:cs typeface="+mn-cs"/>
        </a:defRPr>
      </a:lvl3pPr>
      <a:lvl4pPr marL="2138324" algn="r" defTabSz="1425550" rtl="1" eaLnBrk="1" latinLnBrk="0" hangingPunct="1">
        <a:defRPr sz="2806" kern="1200">
          <a:solidFill>
            <a:schemeClr val="tx1"/>
          </a:solidFill>
          <a:latin typeface="+mn-lt"/>
          <a:ea typeface="+mn-ea"/>
          <a:cs typeface="+mn-cs"/>
        </a:defRPr>
      </a:lvl4pPr>
      <a:lvl5pPr marL="2851099" algn="r" defTabSz="1425550" rtl="1" eaLnBrk="1" latinLnBrk="0" hangingPunct="1">
        <a:defRPr sz="2806" kern="1200">
          <a:solidFill>
            <a:schemeClr val="tx1"/>
          </a:solidFill>
          <a:latin typeface="+mn-lt"/>
          <a:ea typeface="+mn-ea"/>
          <a:cs typeface="+mn-cs"/>
        </a:defRPr>
      </a:lvl5pPr>
      <a:lvl6pPr marL="3563874" algn="r" defTabSz="1425550" rtl="1" eaLnBrk="1" latinLnBrk="0" hangingPunct="1">
        <a:defRPr sz="2806" kern="1200">
          <a:solidFill>
            <a:schemeClr val="tx1"/>
          </a:solidFill>
          <a:latin typeface="+mn-lt"/>
          <a:ea typeface="+mn-ea"/>
          <a:cs typeface="+mn-cs"/>
        </a:defRPr>
      </a:lvl6pPr>
      <a:lvl7pPr marL="4276649" algn="r" defTabSz="1425550" rtl="1" eaLnBrk="1" latinLnBrk="0" hangingPunct="1">
        <a:defRPr sz="2806" kern="1200">
          <a:solidFill>
            <a:schemeClr val="tx1"/>
          </a:solidFill>
          <a:latin typeface="+mn-lt"/>
          <a:ea typeface="+mn-ea"/>
          <a:cs typeface="+mn-cs"/>
        </a:defRPr>
      </a:lvl7pPr>
      <a:lvl8pPr marL="4989424" algn="r" defTabSz="1425550" rtl="1" eaLnBrk="1" latinLnBrk="0" hangingPunct="1">
        <a:defRPr sz="2806" kern="1200">
          <a:solidFill>
            <a:schemeClr val="tx1"/>
          </a:solidFill>
          <a:latin typeface="+mn-lt"/>
          <a:ea typeface="+mn-ea"/>
          <a:cs typeface="+mn-cs"/>
        </a:defRPr>
      </a:lvl8pPr>
      <a:lvl9pPr marL="5702198" algn="r" defTabSz="1425550" rtl="1"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1670070" y="2486425"/>
            <a:ext cx="11339513" cy="682923"/>
          </a:xfrm>
        </p:spPr>
        <p:txBody>
          <a:bodyPr>
            <a:noAutofit/>
          </a:bodyPr>
          <a:lstStyle/>
          <a:p>
            <a:r>
              <a:rPr lang="ar-EG" sz="3472" b="1" dirty="0"/>
              <a:t>مزرعة شركة النور لاستصلاح وزراعة الأراضي</a:t>
            </a:r>
            <a:endParaRPr lang="en-US" sz="3472" b="1" dirty="0"/>
          </a:p>
        </p:txBody>
      </p:sp>
      <p:sp>
        <p:nvSpPr>
          <p:cNvPr id="4" name="Subtitle 2"/>
          <p:cNvSpPr>
            <a:spLocks noGrp="1"/>
          </p:cNvSpPr>
          <p:nvPr>
            <p:ph type="subTitle" idx="1"/>
          </p:nvPr>
        </p:nvSpPr>
        <p:spPr>
          <a:xfrm>
            <a:off x="2109767" y="3169348"/>
            <a:ext cx="11339513" cy="523743"/>
          </a:xfrm>
        </p:spPr>
        <p:txBody>
          <a:bodyPr>
            <a:normAutofit fontScale="92500" lnSpcReduction="20000"/>
          </a:bodyPr>
          <a:lstStyle/>
          <a:p>
            <a:r>
              <a:rPr lang="ar-EG" dirty="0"/>
              <a:t>المبادرة الوطنية للمشروعات الخضراء الذكية</a:t>
            </a:r>
            <a:endParaRPr lang="en-US" dirty="0"/>
          </a:p>
        </p:txBody>
      </p:sp>
      <p:pic>
        <p:nvPicPr>
          <p:cNvPr id="2" name="object 3">
            <a:extLst>
              <a:ext uri="{FF2B5EF4-FFF2-40B4-BE49-F238E27FC236}">
                <a16:creationId xmlns:a16="http://schemas.microsoft.com/office/drawing/2014/main" id="{35D2BFA7-04AC-34BF-DB0B-9121677CC5B2}"/>
              </a:ext>
            </a:extLst>
          </p:cNvPr>
          <p:cNvPicPr/>
          <p:nvPr/>
        </p:nvPicPr>
        <p:blipFill>
          <a:blip r:embed="rId2" cstate="print"/>
          <a:stretch>
            <a:fillRect/>
          </a:stretch>
        </p:blipFill>
        <p:spPr>
          <a:xfrm>
            <a:off x="153315" y="7249739"/>
            <a:ext cx="2214731" cy="1851349"/>
          </a:xfrm>
          <a:prstGeom prst="rect">
            <a:avLst/>
          </a:prstGeom>
        </p:spPr>
      </p:pic>
      <p:sp>
        <p:nvSpPr>
          <p:cNvPr id="9" name="Content Placeholder 2">
            <a:extLst>
              <a:ext uri="{FF2B5EF4-FFF2-40B4-BE49-F238E27FC236}">
                <a16:creationId xmlns:a16="http://schemas.microsoft.com/office/drawing/2014/main" id="{25FB24C3-EC44-B49D-DA5F-48A7843F5DEB}"/>
              </a:ext>
            </a:extLst>
          </p:cNvPr>
          <p:cNvSpPr txBox="1">
            <a:spLocks/>
          </p:cNvSpPr>
          <p:nvPr/>
        </p:nvSpPr>
        <p:spPr>
          <a:xfrm>
            <a:off x="2416397" y="3600520"/>
            <a:ext cx="12290257" cy="5819325"/>
          </a:xfrm>
          <a:prstGeom prst="rect">
            <a:avLst/>
          </a:prstGeom>
        </p:spPr>
        <p:txBody>
          <a:bodyPr vert="horz" lIns="113395" tIns="56698" rIns="113395" bIns="56698"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87" indent="-283487" algn="r" defTabSz="1133947" rtl="1">
              <a:spcBef>
                <a:spcPts val="1240"/>
              </a:spcBef>
              <a:defRPr/>
            </a:pPr>
            <a:r>
              <a:rPr lang="ar-EG" sz="3472" b="1" dirty="0">
                <a:solidFill>
                  <a:sysClr val="windowText" lastClr="000000"/>
                </a:solidFill>
                <a:latin typeface="Calibri" panose="020F0502020204030204"/>
                <a:cs typeface="+mj-cs"/>
              </a:rPr>
              <a:t>المشروع:</a:t>
            </a:r>
          </a:p>
          <a:p>
            <a:pPr marL="0" indent="0" algn="r" defTabSz="1133947" rtl="1">
              <a:spcBef>
                <a:spcPts val="1240"/>
              </a:spcBef>
              <a:buNone/>
              <a:defRPr/>
            </a:pPr>
            <a:r>
              <a:rPr lang="ar-EG" sz="3472" b="1" dirty="0">
                <a:solidFill>
                  <a:sysClr val="windowText" lastClr="000000"/>
                </a:solidFill>
                <a:latin typeface="Calibri" panose="020F0502020204030204"/>
                <a:cs typeface="+mj-cs"/>
              </a:rPr>
              <a:t> (اسم المشروع: </a:t>
            </a:r>
            <a:r>
              <a:rPr lang="ar-EG" sz="3472" b="1" dirty="0">
                <a:cs typeface="+mj-cs"/>
              </a:rPr>
              <a:t>مزرعة شركة النور لاستصلاح وزراعة الأراضي</a:t>
            </a:r>
            <a:endParaRPr lang="ar-EG" sz="3472" b="1" dirty="0">
              <a:solidFill>
                <a:sysClr val="windowText" lastClr="000000"/>
              </a:solidFill>
              <a:latin typeface="Calibri" panose="020F0502020204030204"/>
              <a:cs typeface="+mj-cs"/>
            </a:endParaRPr>
          </a:p>
          <a:p>
            <a:pPr marL="208678" indent="-208678" algn="r" defTabSz="1133947" rtl="1">
              <a:lnSpc>
                <a:spcPct val="120000"/>
              </a:lnSpc>
              <a:spcBef>
                <a:spcPts val="0"/>
              </a:spcBef>
              <a:buNone/>
              <a:defRPr/>
            </a:pPr>
            <a:r>
              <a:rPr lang="ar-EG" sz="3472" dirty="0">
                <a:solidFill>
                  <a:sysClr val="windowText" lastClr="000000"/>
                </a:solidFill>
                <a:latin typeface="Calibri" panose="020F0502020204030204"/>
                <a:cs typeface="+mj-cs"/>
              </a:rPr>
              <a:t>- تعتمد المزرعة على استصلاح مناطق رملية متحركة بجوار زراعات النخيل، إلى مزرعة نخيل نموذجية، تنتج تمور بأعلى جودة لأصناف الصعيدي </a:t>
            </a:r>
            <a:r>
              <a:rPr lang="ar-EG" sz="3472" dirty="0" err="1">
                <a:solidFill>
                  <a:sysClr val="windowText" lastClr="000000"/>
                </a:solidFill>
                <a:latin typeface="Calibri" panose="020F0502020204030204"/>
                <a:cs typeface="+mj-cs"/>
              </a:rPr>
              <a:t>والبرحي</a:t>
            </a:r>
            <a:r>
              <a:rPr lang="ar-EG" sz="3472" dirty="0">
                <a:solidFill>
                  <a:sysClr val="windowText" lastClr="000000"/>
                </a:solidFill>
                <a:latin typeface="Calibri" panose="020F0502020204030204"/>
                <a:cs typeface="+mj-cs"/>
              </a:rPr>
              <a:t> والمجدول والخضري </a:t>
            </a:r>
            <a:r>
              <a:rPr lang="ar-EG" sz="3472" dirty="0" err="1">
                <a:solidFill>
                  <a:sysClr val="windowText" lastClr="000000"/>
                </a:solidFill>
                <a:latin typeface="Calibri" panose="020F0502020204030204"/>
                <a:cs typeface="+mj-cs"/>
              </a:rPr>
              <a:t>والصقعي</a:t>
            </a:r>
            <a:r>
              <a:rPr lang="ar-EG" sz="3472" dirty="0">
                <a:solidFill>
                  <a:sysClr val="windowText" lastClr="000000"/>
                </a:solidFill>
                <a:latin typeface="Calibri" panose="020F0502020204030204"/>
                <a:cs typeface="+mj-cs"/>
              </a:rPr>
              <a:t>، وجاري زراعة أصناف أخرى. </a:t>
            </a:r>
          </a:p>
          <a:p>
            <a:pPr marL="208678" indent="-208678" algn="r" defTabSz="1133947" rtl="1">
              <a:lnSpc>
                <a:spcPct val="120000"/>
              </a:lnSpc>
              <a:spcBef>
                <a:spcPts val="0"/>
              </a:spcBef>
              <a:buNone/>
              <a:defRPr/>
            </a:pPr>
            <a:r>
              <a:rPr lang="ar-EG" sz="3472" dirty="0">
                <a:solidFill>
                  <a:sysClr val="windowText" lastClr="000000"/>
                </a:solidFill>
                <a:latin typeface="Calibri" panose="020F0502020204030204"/>
                <a:cs typeface="+mj-cs"/>
              </a:rPr>
              <a:t>- يتم الري بمياه جوفية تعمل بالكامل بالطاقة الشمسية منذ عشر سنوات. </a:t>
            </a:r>
          </a:p>
          <a:p>
            <a:pPr marL="208678" indent="-208678" algn="r" defTabSz="1133947" rtl="1">
              <a:lnSpc>
                <a:spcPct val="120000"/>
              </a:lnSpc>
              <a:spcBef>
                <a:spcPts val="0"/>
              </a:spcBef>
              <a:buFontTx/>
              <a:buChar char="-"/>
              <a:defRPr/>
            </a:pPr>
            <a:r>
              <a:rPr lang="ar-EG" sz="3472" dirty="0">
                <a:solidFill>
                  <a:sysClr val="windowText" lastClr="000000"/>
                </a:solidFill>
                <a:latin typeface="Calibri" panose="020F0502020204030204"/>
                <a:cs typeface="+mj-cs"/>
              </a:rPr>
              <a:t>يوجد بالمزرعة معمل للمكافحة الحيوية يقوم بتربية وإطلاق المفترسات، للحد من استخدام المبيدات.</a:t>
            </a:r>
          </a:p>
          <a:p>
            <a:pPr marL="208678" indent="-208678" algn="r" defTabSz="1133947" rtl="1">
              <a:lnSpc>
                <a:spcPct val="120000"/>
              </a:lnSpc>
              <a:spcBef>
                <a:spcPts val="0"/>
              </a:spcBef>
              <a:buFontTx/>
              <a:buChar char="-"/>
              <a:defRPr/>
            </a:pPr>
            <a:r>
              <a:rPr lang="ar-EG" sz="3472" dirty="0">
                <a:solidFill>
                  <a:sysClr val="windowText" lastClr="000000"/>
                </a:solidFill>
                <a:latin typeface="Calibri" panose="020F0502020204030204"/>
                <a:cs typeface="+mj-cs"/>
              </a:rPr>
              <a:t>يتم التسميد باستخدام وحدات حيوية تعظم الاستفادة من الأسمدة العضوية المضافة.</a:t>
            </a:r>
          </a:p>
          <a:p>
            <a:pPr marL="208678" indent="-208678" algn="r" defTabSz="1133947" rtl="1">
              <a:lnSpc>
                <a:spcPct val="120000"/>
              </a:lnSpc>
              <a:spcBef>
                <a:spcPts val="0"/>
              </a:spcBef>
              <a:buFontTx/>
              <a:buChar char="-"/>
              <a:defRPr/>
            </a:pPr>
            <a:r>
              <a:rPr lang="ar-EG" sz="3472" dirty="0">
                <a:solidFill>
                  <a:sysClr val="windowText" lastClr="000000"/>
                </a:solidFill>
                <a:latin typeface="Calibri" panose="020F0502020204030204"/>
                <a:cs typeface="+mj-cs"/>
              </a:rPr>
              <a:t>تنتج المزرعة حاليا ما يزيد على 3500 طن تمور، بالإضافة إلى الإنتاج الحيواني (ماعز، أغنام، أبقار، جاموس)، في دائرة شبه مغلقة </a:t>
            </a:r>
            <a:r>
              <a:rPr lang="ar-EG" sz="3472" dirty="0" err="1">
                <a:solidFill>
                  <a:sysClr val="windowText" lastClr="000000"/>
                </a:solidFill>
                <a:latin typeface="Calibri" panose="020F0502020204030204"/>
                <a:cs typeface="+mj-cs"/>
              </a:rPr>
              <a:t>كربونياً</a:t>
            </a:r>
            <a:r>
              <a:rPr lang="ar-EG" sz="3472" dirty="0">
                <a:solidFill>
                  <a:sysClr val="windowText" lastClr="000000"/>
                </a:solidFill>
                <a:latin typeface="Calibri" panose="020F0502020204030204"/>
                <a:cs typeface="+mj-cs"/>
              </a:rPr>
              <a:t>، بحيث يكون إجمالي الكربون الداخل في الإنتاج قريبا من الكربون الناتج من المنتجات.</a:t>
            </a:r>
          </a:p>
          <a:p>
            <a:pPr algn="r" defTabSz="1133947" rtl="1">
              <a:lnSpc>
                <a:spcPct val="120000"/>
              </a:lnSpc>
              <a:spcBef>
                <a:spcPts val="0"/>
              </a:spcBef>
              <a:buFontTx/>
              <a:buChar char="-"/>
              <a:defRPr/>
            </a:pPr>
            <a:r>
              <a:rPr lang="ar-EG" sz="3472" dirty="0">
                <a:solidFill>
                  <a:sysClr val="windowText" lastClr="000000"/>
                </a:solidFill>
                <a:latin typeface="Calibri" panose="020F0502020204030204"/>
                <a:cs typeface="Arial" panose="020B0604020202020204" pitchFamily="34" charset="0"/>
              </a:rPr>
              <a:t> المزرعة يعمل بها أفراد العائلة (15 أسرة)، وما يزيد عن 350 عامل مستديم ومؤقت.</a:t>
            </a:r>
          </a:p>
          <a:p>
            <a:pPr algn="r" defTabSz="1133947" rtl="1">
              <a:lnSpc>
                <a:spcPct val="120000"/>
              </a:lnSpc>
              <a:spcBef>
                <a:spcPts val="0"/>
              </a:spcBef>
              <a:buFontTx/>
              <a:buChar char="-"/>
              <a:defRPr/>
            </a:pPr>
            <a:r>
              <a:rPr lang="ar-EG" sz="3472" dirty="0">
                <a:solidFill>
                  <a:sysClr val="windowText" lastClr="000000"/>
                </a:solidFill>
                <a:latin typeface="Calibri" panose="020F0502020204030204"/>
                <a:cs typeface="Arial" panose="020B0604020202020204" pitchFamily="34" charset="0"/>
              </a:rPr>
              <a:t>يتميز الإنتاج بمطابقته للمعايير البيئية مع استغلال الميزة النسبية المكانية، وانخفاض البصمة الكربونية.</a:t>
            </a:r>
          </a:p>
          <a:p>
            <a:pPr algn="r" defTabSz="1133947" rtl="1">
              <a:lnSpc>
                <a:spcPct val="120000"/>
              </a:lnSpc>
              <a:spcBef>
                <a:spcPts val="0"/>
              </a:spcBef>
              <a:buFontTx/>
              <a:buChar char="-"/>
              <a:defRPr/>
            </a:pPr>
            <a:endParaRPr lang="ar-EG" sz="3472" dirty="0">
              <a:solidFill>
                <a:sysClr val="windowText" lastClr="000000"/>
              </a:solidFill>
              <a:latin typeface="Calibri" panose="020F0502020204030204"/>
              <a:cs typeface="Arial" panose="020B0604020202020204" pitchFamily="34" charset="0"/>
            </a:endParaRPr>
          </a:p>
        </p:txBody>
      </p:sp>
      <p:pic>
        <p:nvPicPr>
          <p:cNvPr id="10" name="object 2">
            <a:extLst>
              <a:ext uri="{FF2B5EF4-FFF2-40B4-BE49-F238E27FC236}">
                <a16:creationId xmlns:a16="http://schemas.microsoft.com/office/drawing/2014/main" id="{9D7F7E9C-DF69-ED00-EFCE-02F3EF974550}"/>
              </a:ext>
            </a:extLst>
          </p:cNvPr>
          <p:cNvPicPr>
            <a:picLocks/>
          </p:cNvPicPr>
          <p:nvPr/>
        </p:nvPicPr>
        <p:blipFill>
          <a:blip r:embed="rId3" cstate="print"/>
          <a:stretch>
            <a:fillRect/>
          </a:stretch>
        </p:blipFill>
        <p:spPr>
          <a:xfrm>
            <a:off x="201666" y="3693177"/>
            <a:ext cx="2214731" cy="1652729"/>
          </a:xfrm>
          <a:prstGeom prst="rect">
            <a:avLst/>
          </a:prstGeom>
        </p:spPr>
      </p:pic>
      <p:pic>
        <p:nvPicPr>
          <p:cNvPr id="11" name="Picture 10" descr="A picture containing sky, ground, outdoor, solar cell&#10;&#10;Description automatically generated">
            <a:extLst>
              <a:ext uri="{FF2B5EF4-FFF2-40B4-BE49-F238E27FC236}">
                <a16:creationId xmlns:a16="http://schemas.microsoft.com/office/drawing/2014/main" id="{9F4120B1-365B-57DB-B103-E6356FC63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850" y="5471458"/>
            <a:ext cx="2203638" cy="1652729"/>
          </a:xfrm>
          <a:prstGeom prst="rect">
            <a:avLst/>
          </a:prstGeom>
        </p:spPr>
      </p:pic>
    </p:spTree>
    <p:extLst>
      <p:ext uri="{BB962C8B-B14F-4D97-AF65-F5344CB8AC3E}">
        <p14:creationId xmlns:p14="http://schemas.microsoft.com/office/powerpoint/2010/main" val="3745083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9E4ABC-E350-7EBB-1E9E-F79B5545AA14}"/>
              </a:ext>
            </a:extLst>
          </p:cNvPr>
          <p:cNvPicPr>
            <a:picLocks noChangeAspect="1"/>
          </p:cNvPicPr>
          <p:nvPr/>
        </p:nvPicPr>
        <p:blipFill>
          <a:blip r:embed="rId2"/>
          <a:stretch>
            <a:fillRect/>
          </a:stretch>
        </p:blipFill>
        <p:spPr>
          <a:xfrm>
            <a:off x="0" y="3177861"/>
            <a:ext cx="7150835" cy="3829409"/>
          </a:xfrm>
          <a:prstGeom prst="rect">
            <a:avLst/>
          </a:prstGeom>
        </p:spPr>
      </p:pic>
      <p:pic>
        <p:nvPicPr>
          <p:cNvPr id="13" name="Picture 12">
            <a:extLst>
              <a:ext uri="{FF2B5EF4-FFF2-40B4-BE49-F238E27FC236}">
                <a16:creationId xmlns:a16="http://schemas.microsoft.com/office/drawing/2014/main" id="{A61C29DA-5C3E-A12F-BABE-7C72B00AC393}"/>
              </a:ext>
            </a:extLst>
          </p:cNvPr>
          <p:cNvPicPr>
            <a:picLocks noChangeAspect="1"/>
          </p:cNvPicPr>
          <p:nvPr/>
        </p:nvPicPr>
        <p:blipFill>
          <a:blip r:embed="rId3"/>
          <a:stretch>
            <a:fillRect/>
          </a:stretch>
        </p:blipFill>
        <p:spPr>
          <a:xfrm>
            <a:off x="7745812" y="3384633"/>
            <a:ext cx="7373538" cy="4224209"/>
          </a:xfrm>
          <a:prstGeom prst="rect">
            <a:avLst/>
          </a:prstGeom>
        </p:spPr>
      </p:pic>
    </p:spTree>
    <p:extLst>
      <p:ext uri="{BB962C8B-B14F-4D97-AF65-F5344CB8AC3E}">
        <p14:creationId xmlns:p14="http://schemas.microsoft.com/office/powerpoint/2010/main" val="1811002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908731" y="2653996"/>
            <a:ext cx="6332969" cy="3403523"/>
          </a:xfrm>
          <a:prstGeom prst="rect">
            <a:avLst/>
          </a:prstGeom>
          <a:ln>
            <a:solidFill>
              <a:schemeClr val="tx1"/>
            </a:solidFill>
          </a:ln>
        </p:spPr>
        <p:txBody>
          <a:bodyPr vert="horz" lIns="113395" tIns="56698" rIns="113395" bIns="5669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133947" rtl="1">
              <a:lnSpc>
                <a:spcPct val="170000"/>
              </a:lnSpc>
              <a:spcBef>
                <a:spcPts val="1240"/>
              </a:spcBef>
              <a:buNone/>
              <a:defRPr/>
            </a:pPr>
            <a:r>
              <a:rPr lang="ar-EG" sz="2480" b="1" dirty="0">
                <a:solidFill>
                  <a:srgbClr val="0070C0"/>
                </a:solidFill>
                <a:latin typeface="Calibri" panose="020F0502020204030204"/>
                <a:cs typeface="Arial" panose="020B0604020202020204" pitchFamily="34" charset="0"/>
              </a:rPr>
              <a:t>أثر المشروع الاقتصادي:</a:t>
            </a:r>
            <a:endParaRPr lang="ar-EG" sz="4464" b="1" dirty="0">
              <a:solidFill>
                <a:srgbClr val="0070C0"/>
              </a:solidFill>
              <a:latin typeface="Calibri" panose="020F0502020204030204"/>
              <a:cs typeface="Arial" panose="020B0604020202020204" pitchFamily="34" charset="0"/>
            </a:endParaRPr>
          </a:p>
          <a:p>
            <a:pPr marL="0" indent="0" algn="ctr" defTabSz="1133947" rtl="1">
              <a:lnSpc>
                <a:spcPct val="170000"/>
              </a:lnSpc>
              <a:spcBef>
                <a:spcPts val="1240"/>
              </a:spcBef>
              <a:buNone/>
              <a:defRPr/>
            </a:pPr>
            <a:r>
              <a:rPr lang="ar-EG" sz="2232" b="1" dirty="0">
                <a:solidFill>
                  <a:sysClr val="windowText" lastClr="000000"/>
                </a:solidFill>
                <a:latin typeface="Calibri" panose="020F0502020204030204"/>
                <a:cs typeface="Arial" panose="020B0604020202020204" pitchFamily="34" charset="0"/>
              </a:rPr>
              <a:t>- يعتبر المشروع من المشروعات الرائدة بالمنطقة، والتي غالبًا ما يزوره المستثمرون بالمنطقة، وبالتالي هو أحد أسباب تشجيع التوسع الأفقي بمنطقة الداخلة، والتعرف على الأصناف والإنتاجية وتفوق الجودة باتباع الأساليب الحديثة، والتي لا تضر بالبيئة.</a:t>
            </a:r>
            <a:r>
              <a:rPr lang="ar-EG" sz="1240" dirty="0">
                <a:solidFill>
                  <a:sysClr val="windowText" lastClr="000000"/>
                </a:solidFill>
                <a:latin typeface="Calibri" panose="020F0502020204030204"/>
                <a:cs typeface="Arial" panose="020B0604020202020204" pitchFamily="34" charset="0"/>
              </a:rPr>
              <a:t>  </a:t>
            </a:r>
          </a:p>
          <a:p>
            <a:pPr marL="283487" indent="-283487" algn="ctr" defTabSz="1133947" rtl="1">
              <a:spcBef>
                <a:spcPts val="1240"/>
              </a:spcBef>
              <a:defRPr/>
            </a:pPr>
            <a:endParaRPr lang="ar-EG" sz="1364" dirty="0">
              <a:solidFill>
                <a:sysClr val="windowText" lastClr="000000"/>
              </a:solidFill>
              <a:latin typeface="Calibri" panose="020F0502020204030204"/>
              <a:cs typeface="Arial" panose="020B0604020202020204" pitchFamily="34" charset="0"/>
            </a:endParaRPr>
          </a:p>
          <a:p>
            <a:pPr marL="283487" indent="-283487" algn="ctr" defTabSz="1133947" rtl="1">
              <a:spcBef>
                <a:spcPts val="1240"/>
              </a:spcBef>
              <a:defRPr/>
            </a:pPr>
            <a:endParaRPr lang="ar-EG" sz="1364" dirty="0">
              <a:solidFill>
                <a:sysClr val="windowText" lastClr="000000"/>
              </a:solidFill>
              <a:latin typeface="Calibri" panose="020F0502020204030204"/>
              <a:cs typeface="Arial" panose="020B0604020202020204" pitchFamily="34" charset="0"/>
            </a:endParaRPr>
          </a:p>
        </p:txBody>
      </p:sp>
      <p:pic>
        <p:nvPicPr>
          <p:cNvPr id="3" name="Picture 2" descr="A group of people standing outside&#10;&#10;Description automatically generated with medium confidence">
            <a:extLst>
              <a:ext uri="{FF2B5EF4-FFF2-40B4-BE49-F238E27FC236}">
                <a16:creationId xmlns:a16="http://schemas.microsoft.com/office/drawing/2014/main" id="{69573AA7-412D-031D-44F0-1A7BAC4EE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2433" y="6323650"/>
            <a:ext cx="3224432" cy="2418325"/>
          </a:xfrm>
          <a:prstGeom prst="rect">
            <a:avLst/>
          </a:prstGeom>
        </p:spPr>
      </p:pic>
      <p:pic>
        <p:nvPicPr>
          <p:cNvPr id="8" name="Picture 7" descr="A group of men talking&#10;&#10;Description automatically generated with low confidence">
            <a:extLst>
              <a:ext uri="{FF2B5EF4-FFF2-40B4-BE49-F238E27FC236}">
                <a16:creationId xmlns:a16="http://schemas.microsoft.com/office/drawing/2014/main" id="{BD25C897-F1DB-DB10-8BE0-BC85BC817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15" y="6323651"/>
            <a:ext cx="3224432" cy="2418323"/>
          </a:xfrm>
          <a:prstGeom prst="rect">
            <a:avLst/>
          </a:prstGeom>
        </p:spPr>
      </p:pic>
      <p:sp>
        <p:nvSpPr>
          <p:cNvPr id="2" name="Content Placeholder 2">
            <a:extLst>
              <a:ext uri="{FF2B5EF4-FFF2-40B4-BE49-F238E27FC236}">
                <a16:creationId xmlns:a16="http://schemas.microsoft.com/office/drawing/2014/main" id="{15968621-23F4-D726-C61A-66377F4A361C}"/>
              </a:ext>
            </a:extLst>
          </p:cNvPr>
          <p:cNvSpPr txBox="1">
            <a:spLocks/>
          </p:cNvSpPr>
          <p:nvPr/>
        </p:nvSpPr>
        <p:spPr>
          <a:xfrm>
            <a:off x="466550" y="2762707"/>
            <a:ext cx="6564531" cy="3294812"/>
          </a:xfrm>
          <a:prstGeom prst="rect">
            <a:avLst/>
          </a:prstGeom>
          <a:ln>
            <a:solidFill>
              <a:schemeClr val="tx1"/>
            </a:solidFill>
          </a:ln>
        </p:spPr>
        <p:txBody>
          <a:bodyPr vert="horz" lIns="113395" tIns="56698" rIns="113395" bIns="56698" rtlCol="0">
            <a:normAutofit fontScale="77500" lnSpcReduction="20000"/>
          </a:bodyPr>
          <a:lstStyle>
            <a:defPPr>
              <a:defRPr lang="ar-EG"/>
            </a:defPPr>
            <a:lvl1pPr marL="228600" marR="0" lvl="0" indent="-228600" algn="ctr" rtl="1" fontAlgn="auto">
              <a:lnSpc>
                <a:spcPct val="170000"/>
              </a:lnSpc>
              <a:spcBef>
                <a:spcPts val="1000"/>
              </a:spcBef>
              <a:spcAft>
                <a:spcPts val="0"/>
              </a:spcAft>
              <a:buClrTx/>
              <a:buSzTx/>
              <a:buFont typeface="Arial" panose="020B0604020202020204" pitchFamily="34" charset="0"/>
              <a:buChar char="•"/>
              <a:tabLst/>
              <a:defRPr kumimoji="0" sz="2000" b="1" i="0" u="none" strike="noStrike" cap="none" spc="0" normalizeH="0" baseline="0">
                <a:ln>
                  <a:noFill/>
                </a:ln>
                <a:solidFill>
                  <a:srgbClr val="0070C0"/>
                </a:solidFill>
                <a:effectLst/>
                <a:uLnTx/>
                <a:uFillTx/>
                <a:latin typeface="Calibri" panose="020F0502020204030204"/>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ar-EG" sz="3224" dirty="0"/>
              <a:t>أثر المشروع الاجتماعي:</a:t>
            </a:r>
          </a:p>
          <a:p>
            <a:pPr algn="r">
              <a:lnSpc>
                <a:spcPct val="120000"/>
              </a:lnSpc>
            </a:pPr>
            <a:r>
              <a:rPr lang="ar-EG" sz="2356" dirty="0">
                <a:solidFill>
                  <a:schemeClr val="tx1"/>
                </a:solidFill>
              </a:rPr>
              <a:t>تأمين وظائف لأفراد العائلة بالكامل (15 أسرة، 60 فرد).</a:t>
            </a:r>
          </a:p>
          <a:p>
            <a:pPr algn="r">
              <a:lnSpc>
                <a:spcPct val="120000"/>
              </a:lnSpc>
            </a:pPr>
            <a:r>
              <a:rPr lang="ar-EG" sz="2356" dirty="0">
                <a:solidFill>
                  <a:schemeClr val="tx1"/>
                </a:solidFill>
              </a:rPr>
              <a:t>توفير 350</a:t>
            </a:r>
            <a:r>
              <a:rPr lang="en-US" sz="2356" dirty="0">
                <a:solidFill>
                  <a:schemeClr val="tx1"/>
                </a:solidFill>
              </a:rPr>
              <a:t>  </a:t>
            </a:r>
            <a:r>
              <a:rPr lang="ar-EG" sz="2356" dirty="0">
                <a:solidFill>
                  <a:schemeClr val="tx1"/>
                </a:solidFill>
              </a:rPr>
              <a:t>فرصة عمل، نصفهم لهم أسر، يزيد أعدادها عن 1000 فرد.</a:t>
            </a:r>
          </a:p>
          <a:p>
            <a:pPr algn="r">
              <a:lnSpc>
                <a:spcPct val="120000"/>
              </a:lnSpc>
            </a:pPr>
            <a:r>
              <a:rPr lang="ar-EG" sz="2356" dirty="0">
                <a:solidFill>
                  <a:schemeClr val="tx1"/>
                </a:solidFill>
              </a:rPr>
              <a:t>عمالة غير مباشرة: حفر آبار، سائقين، تجارة تمور وماشية، وغيرها </a:t>
            </a:r>
            <a:endParaRPr lang="en-US" sz="2356" dirty="0">
              <a:solidFill>
                <a:schemeClr val="tx1"/>
              </a:solidFill>
            </a:endParaRPr>
          </a:p>
          <a:p>
            <a:pPr algn="r">
              <a:lnSpc>
                <a:spcPct val="120000"/>
              </a:lnSpc>
            </a:pPr>
            <a:r>
              <a:rPr lang="ar-EG" sz="2356" dirty="0">
                <a:solidFill>
                  <a:schemeClr val="tx1"/>
                </a:solidFill>
              </a:rPr>
              <a:t>ينقل العاملون الخبرات والتقنيات التي يحصلون عليها إلى مزارعهم، أو المزارع التي ينتقلون إليها. </a:t>
            </a:r>
          </a:p>
          <a:p>
            <a:pPr algn="r">
              <a:lnSpc>
                <a:spcPct val="120000"/>
              </a:lnSpc>
            </a:pPr>
            <a:r>
              <a:rPr lang="ar-EG" sz="2356" dirty="0">
                <a:solidFill>
                  <a:schemeClr val="tx1"/>
                </a:solidFill>
              </a:rPr>
              <a:t>تأثير الجودة المرتفعة للتمور الناتجة على السمعة الطيبة لجودة التمور بالمنطقة.</a:t>
            </a:r>
          </a:p>
          <a:p>
            <a:endParaRPr lang="ar-EG" sz="1488" dirty="0"/>
          </a:p>
          <a:p>
            <a:endParaRPr lang="ar-EG" sz="1488" dirty="0"/>
          </a:p>
        </p:txBody>
      </p:sp>
      <p:pic>
        <p:nvPicPr>
          <p:cNvPr id="4" name="Picture 3" descr="A group of people holding balloons&#10;&#10;Description automatically generated with medium confidence">
            <a:extLst>
              <a:ext uri="{FF2B5EF4-FFF2-40B4-BE49-F238E27FC236}">
                <a16:creationId xmlns:a16="http://schemas.microsoft.com/office/drawing/2014/main" id="{204E0E33-91FA-6DCF-EDBD-300098245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733" y="6589683"/>
            <a:ext cx="3224432" cy="2281286"/>
          </a:xfrm>
          <a:prstGeom prst="rect">
            <a:avLst/>
          </a:prstGeom>
        </p:spPr>
      </p:pic>
    </p:spTree>
    <p:extLst>
      <p:ext uri="{BB962C8B-B14F-4D97-AF65-F5344CB8AC3E}">
        <p14:creationId xmlns:p14="http://schemas.microsoft.com/office/powerpoint/2010/main" val="2435470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631446" y="2232327"/>
            <a:ext cx="9863012" cy="5924004"/>
          </a:xfrm>
          <a:prstGeom prst="rect">
            <a:avLst/>
          </a:prstGeom>
        </p:spPr>
        <p:txBody>
          <a:bodyPr vert="horz" lIns="113395" tIns="56698" rIns="113395" bIns="5669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87" indent="-283487" algn="r" defTabSz="1133947" rtl="1">
              <a:lnSpc>
                <a:spcPct val="170000"/>
              </a:lnSpc>
              <a:spcBef>
                <a:spcPts val="0"/>
              </a:spcBef>
              <a:defRPr/>
            </a:pPr>
            <a:r>
              <a:rPr lang="ar-EG" sz="4464" b="1" dirty="0">
                <a:solidFill>
                  <a:srgbClr val="0070C0"/>
                </a:solidFill>
                <a:latin typeface="Calibri" panose="020F0502020204030204"/>
                <a:cs typeface="Arial" panose="020B0604020202020204" pitchFamily="34" charset="0"/>
              </a:rPr>
              <a:t>أثر المشروع البيئي:</a:t>
            </a:r>
            <a:endParaRPr lang="ar-EG" sz="7441" b="1" dirty="0">
              <a:solidFill>
                <a:srgbClr val="0070C0"/>
              </a:solidFill>
              <a:latin typeface="Calibri" panose="020F0502020204030204"/>
              <a:cs typeface="Arial" panose="020B0604020202020204" pitchFamily="34" charset="0"/>
            </a:endParaRPr>
          </a:p>
          <a:p>
            <a:pPr algn="r" defTabSz="1133947" rtl="1">
              <a:lnSpc>
                <a:spcPct val="170000"/>
              </a:lnSpc>
              <a:spcBef>
                <a:spcPts val="0"/>
              </a:spcBef>
              <a:buFontTx/>
              <a:buChar char="-"/>
              <a:defRPr/>
            </a:pPr>
            <a:r>
              <a:rPr lang="ar-EG" sz="2232" b="1" dirty="0">
                <a:solidFill>
                  <a:sysClr val="windowText" lastClr="000000"/>
                </a:solidFill>
                <a:latin typeface="Calibri" panose="020F0502020204030204"/>
                <a:cs typeface="Arial" panose="020B0604020202020204" pitchFamily="34" charset="0"/>
              </a:rPr>
              <a:t>يقوم المشروع على زراعة كثبان رملية، وبالتالي وقف زحف الرمال.</a:t>
            </a:r>
          </a:p>
          <a:p>
            <a:pPr algn="r" defTabSz="1133947" rtl="1">
              <a:lnSpc>
                <a:spcPct val="170000"/>
              </a:lnSpc>
              <a:spcBef>
                <a:spcPts val="0"/>
              </a:spcBef>
              <a:buFontTx/>
              <a:buChar char="-"/>
              <a:defRPr/>
            </a:pPr>
            <a:r>
              <a:rPr lang="ar-EG" sz="2232" b="1" dirty="0">
                <a:solidFill>
                  <a:sysClr val="windowText" lastClr="000000"/>
                </a:solidFill>
                <a:latin typeface="Calibri" panose="020F0502020204030204"/>
                <a:cs typeface="Arial" panose="020B0604020202020204" pitchFamily="34" charset="0"/>
              </a:rPr>
              <a:t>تعمل كامل الآبار بالطاقة الشمسية.</a:t>
            </a:r>
          </a:p>
          <a:p>
            <a:pPr algn="r" defTabSz="1133947" rtl="1">
              <a:lnSpc>
                <a:spcPct val="170000"/>
              </a:lnSpc>
              <a:spcBef>
                <a:spcPts val="0"/>
              </a:spcBef>
              <a:buFontTx/>
              <a:buChar char="-"/>
              <a:defRPr/>
            </a:pPr>
            <a:r>
              <a:rPr lang="ar-EG" sz="2232" b="1" dirty="0">
                <a:solidFill>
                  <a:sysClr val="windowText" lastClr="000000"/>
                </a:solidFill>
                <a:latin typeface="Calibri" panose="020F0502020204030204"/>
                <a:cs typeface="Arial" panose="020B0604020202020204" pitchFamily="34" charset="0"/>
              </a:rPr>
              <a:t>المزرعة بالكامل ترتبط بالمواسير بين الآبار وتستخدم الري الحديث لترشيد المياه.</a:t>
            </a:r>
          </a:p>
          <a:p>
            <a:pPr algn="r" defTabSz="1133947" rtl="1">
              <a:lnSpc>
                <a:spcPct val="170000"/>
              </a:lnSpc>
              <a:spcBef>
                <a:spcPts val="0"/>
              </a:spcBef>
              <a:buFontTx/>
              <a:buChar char="-"/>
              <a:defRPr/>
            </a:pPr>
            <a:r>
              <a:rPr lang="ar-EG" sz="2232" b="1" dirty="0">
                <a:solidFill>
                  <a:sysClr val="windowText" lastClr="000000"/>
                </a:solidFill>
                <a:latin typeface="Calibri" panose="020F0502020204030204"/>
                <a:cs typeface="Arial" panose="020B0604020202020204" pitchFamily="34" charset="0"/>
              </a:rPr>
              <a:t>يتم استخدام التسميد الحيوي بتقنيات عالية.</a:t>
            </a:r>
          </a:p>
          <a:p>
            <a:pPr algn="r" defTabSz="1133947" rtl="1">
              <a:lnSpc>
                <a:spcPct val="170000"/>
              </a:lnSpc>
              <a:spcBef>
                <a:spcPts val="0"/>
              </a:spcBef>
              <a:buFontTx/>
              <a:buChar char="-"/>
              <a:defRPr/>
            </a:pPr>
            <a:r>
              <a:rPr lang="ar-EG" sz="2232" b="1" dirty="0">
                <a:solidFill>
                  <a:sysClr val="windowText" lastClr="000000"/>
                </a:solidFill>
                <a:latin typeface="Calibri" panose="020F0502020204030204"/>
                <a:cs typeface="Arial" panose="020B0604020202020204" pitchFamily="34" charset="0"/>
              </a:rPr>
              <a:t>يتم استخدام المكافحة الحيوية التي يتم تربيتها داخل المزرعة.</a:t>
            </a:r>
          </a:p>
          <a:p>
            <a:pPr algn="r" defTabSz="1133947" rtl="1">
              <a:lnSpc>
                <a:spcPct val="170000"/>
              </a:lnSpc>
              <a:spcBef>
                <a:spcPts val="0"/>
              </a:spcBef>
              <a:buFontTx/>
              <a:buChar char="-"/>
              <a:defRPr/>
            </a:pPr>
            <a:r>
              <a:rPr lang="ar-EG" sz="2232" b="1" dirty="0">
                <a:solidFill>
                  <a:sysClr val="windowText" lastClr="000000"/>
                </a:solidFill>
                <a:latin typeface="Calibri" panose="020F0502020204030204"/>
                <a:cs typeface="Arial" panose="020B0604020202020204" pitchFamily="34" charset="0"/>
              </a:rPr>
              <a:t>  تستخدم الأغنام للتخلص من التمور الساقطة، والتغلب على الحشائش.</a:t>
            </a:r>
          </a:p>
          <a:p>
            <a:pPr algn="r" defTabSz="1133947" rtl="1">
              <a:lnSpc>
                <a:spcPct val="170000"/>
              </a:lnSpc>
              <a:spcBef>
                <a:spcPts val="0"/>
              </a:spcBef>
              <a:buFontTx/>
              <a:buChar char="-"/>
              <a:defRPr/>
            </a:pPr>
            <a:r>
              <a:rPr lang="ar-EG" sz="2232" b="1" dirty="0">
                <a:solidFill>
                  <a:sysClr val="windowText" lastClr="000000"/>
                </a:solidFill>
                <a:latin typeface="Calibri" panose="020F0502020204030204"/>
                <a:cs typeface="Arial" panose="020B0604020202020204" pitchFamily="34" charset="0"/>
              </a:rPr>
              <a:t>يتم استخدام برامج الحاسب لتقدير المقنن المائي، ومتابعة العمليات.</a:t>
            </a:r>
          </a:p>
          <a:p>
            <a:pPr algn="r" defTabSz="1133947" rtl="1">
              <a:lnSpc>
                <a:spcPct val="170000"/>
              </a:lnSpc>
              <a:spcBef>
                <a:spcPts val="0"/>
              </a:spcBef>
              <a:buFontTx/>
              <a:buChar char="-"/>
              <a:defRPr/>
            </a:pPr>
            <a:r>
              <a:rPr lang="ar-EG" sz="2232" b="1" dirty="0">
                <a:solidFill>
                  <a:sysClr val="windowText" lastClr="000000"/>
                </a:solidFill>
                <a:latin typeface="Calibri" panose="020F0502020204030204"/>
                <a:cs typeface="Arial" panose="020B0604020202020204" pitchFamily="34" charset="0"/>
              </a:rPr>
              <a:t>يتم تقدير مدخلات المزرعة في صيغة وحدات كربون، وربطها بالمنتجات، لتقليص الانبعاثات.</a:t>
            </a:r>
          </a:p>
          <a:p>
            <a:pPr marL="283487" indent="-283487" algn="r" defTabSz="1133947" rtl="1">
              <a:spcBef>
                <a:spcPts val="0"/>
              </a:spcBef>
              <a:defRPr/>
            </a:pPr>
            <a:endParaRPr lang="ar-EG" sz="1984" b="1" dirty="0">
              <a:solidFill>
                <a:sysClr val="windowText" lastClr="000000"/>
              </a:solidFill>
              <a:latin typeface="Calibri" panose="020F0502020204030204"/>
              <a:cs typeface="Arial" panose="020B0604020202020204" pitchFamily="34" charset="0"/>
            </a:endParaRPr>
          </a:p>
          <a:p>
            <a:pPr marL="283487" indent="-283487" algn="r" defTabSz="1133947" rtl="1">
              <a:spcBef>
                <a:spcPts val="0"/>
              </a:spcBef>
              <a:defRPr/>
            </a:pPr>
            <a:endParaRPr lang="ar-EG" sz="1984" b="1" dirty="0">
              <a:solidFill>
                <a:sysClr val="windowText" lastClr="000000"/>
              </a:solidFill>
              <a:latin typeface="Calibri" panose="020F0502020204030204"/>
              <a:cs typeface="Arial" panose="020B0604020202020204" pitchFamily="34" charset="0"/>
            </a:endParaRPr>
          </a:p>
        </p:txBody>
      </p:sp>
      <p:pic>
        <p:nvPicPr>
          <p:cNvPr id="8" name="Picture 7" descr="A herd of sheep grazing&#10;&#10;Description automatically generated with medium confidence">
            <a:extLst>
              <a:ext uri="{FF2B5EF4-FFF2-40B4-BE49-F238E27FC236}">
                <a16:creationId xmlns:a16="http://schemas.microsoft.com/office/drawing/2014/main" id="{03DE8C86-69AE-8AC3-B9A9-AC667E2A2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124" y="5963802"/>
            <a:ext cx="3581322" cy="2685990"/>
          </a:xfrm>
          <a:prstGeom prst="rect">
            <a:avLst/>
          </a:prstGeom>
        </p:spPr>
      </p:pic>
      <p:pic>
        <p:nvPicPr>
          <p:cNvPr id="4" name="Picture 3" descr="A bowl of potatoes&#10;&#10;Description automatically generated with low confidence">
            <a:extLst>
              <a:ext uri="{FF2B5EF4-FFF2-40B4-BE49-F238E27FC236}">
                <a16:creationId xmlns:a16="http://schemas.microsoft.com/office/drawing/2014/main" id="{7C1EABE3-02BD-EC4D-C8BD-7A0FCFED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24" y="2854580"/>
            <a:ext cx="3581322" cy="2685991"/>
          </a:xfrm>
          <a:prstGeom prst="rect">
            <a:avLst/>
          </a:prstGeom>
        </p:spPr>
      </p:pic>
    </p:spTree>
    <p:extLst>
      <p:ext uri="{BB962C8B-B14F-4D97-AF65-F5344CB8AC3E}">
        <p14:creationId xmlns:p14="http://schemas.microsoft.com/office/powerpoint/2010/main" val="2374105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862868" y="3191498"/>
            <a:ext cx="10653654" cy="4948080"/>
          </a:xfrm>
          <a:prstGeom prst="rect">
            <a:avLst/>
          </a:prstGeom>
        </p:spPr>
        <p:txBody>
          <a:bodyPr vert="horz" lIns="113395" tIns="56698" rIns="113395" bIns="5669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87" indent="-283487" algn="r" defTabSz="1133947" rtl="1">
              <a:spcBef>
                <a:spcPts val="1240"/>
              </a:spcBef>
              <a:defRPr/>
            </a:pPr>
            <a:r>
              <a:rPr lang="ar-EG" sz="4836" dirty="0">
                <a:solidFill>
                  <a:srgbClr val="0070C0"/>
                </a:solidFill>
                <a:latin typeface="Calibri" panose="020F0502020204030204"/>
                <a:cs typeface="Arial" panose="020B0604020202020204" pitchFamily="34" charset="0"/>
              </a:rPr>
              <a:t>ما تم تنفيذه والخطط المستقبلية للمشروع:</a:t>
            </a:r>
          </a:p>
          <a:p>
            <a:pPr algn="r" defTabSz="1133947" rtl="1">
              <a:spcBef>
                <a:spcPts val="1240"/>
              </a:spcBef>
              <a:buFontTx/>
              <a:buChar char="-"/>
              <a:defRPr/>
            </a:pPr>
            <a:r>
              <a:rPr lang="ar-EG" sz="3472" dirty="0">
                <a:solidFill>
                  <a:sysClr val="windowText" lastClr="000000"/>
                </a:solidFill>
                <a:latin typeface="Calibri" panose="020F0502020204030204"/>
                <a:cs typeface="Arial" panose="020B0604020202020204" pitchFamily="34" charset="0"/>
              </a:rPr>
              <a:t>مساحة المزرعة حوالي 800 فدان، تم زراعة 600 فدان، بعدد 40 ألف نخلة، وجاري زراعة الأصناف الفاخرة لباقي المساحة.</a:t>
            </a:r>
          </a:p>
          <a:p>
            <a:pPr algn="r" defTabSz="1133947" rtl="1">
              <a:spcBef>
                <a:spcPts val="1240"/>
              </a:spcBef>
              <a:buFontTx/>
              <a:buChar char="-"/>
              <a:defRPr/>
            </a:pPr>
            <a:r>
              <a:rPr lang="ar-EG" sz="3472" dirty="0">
                <a:solidFill>
                  <a:sysClr val="windowText" lastClr="000000"/>
                </a:solidFill>
                <a:latin typeface="Calibri" panose="020F0502020204030204"/>
                <a:cs typeface="Arial" panose="020B0604020202020204" pitchFamily="34" charset="0"/>
              </a:rPr>
              <a:t>تم التقدم بمشروعات لصندوق العلوم والتكنولوجيا، لوضع المزرعة على منصة الكترونية، وتشغيل الصوبات الزراعية بالطاقة الشمسة (ري، تبريد، تدفئة، تهوية)، ونقل النتائج بصفة دورية للزراعات المجاورة.</a:t>
            </a:r>
          </a:p>
          <a:p>
            <a:pPr algn="r" defTabSz="1133947" rtl="1">
              <a:spcBef>
                <a:spcPts val="1240"/>
              </a:spcBef>
              <a:buFontTx/>
              <a:buChar char="-"/>
              <a:defRPr/>
            </a:pPr>
            <a:r>
              <a:rPr lang="ar-EG" sz="3472" dirty="0">
                <a:solidFill>
                  <a:sysClr val="windowText" lastClr="000000"/>
                </a:solidFill>
                <a:latin typeface="Calibri" panose="020F0502020204030204"/>
                <a:cs typeface="Arial" panose="020B0604020202020204" pitchFamily="34" charset="0"/>
              </a:rPr>
              <a:t>سيتم تطبيق التقنيات الحديثة بالمزارع الأخرى للشركة بمفيض باريس بإذن الله. </a:t>
            </a:r>
          </a:p>
        </p:txBody>
      </p:sp>
      <p:pic>
        <p:nvPicPr>
          <p:cNvPr id="3" name="Picture 2" descr="A group of trees&#10;&#10;Description automatically generated with low confidence">
            <a:extLst>
              <a:ext uri="{FF2B5EF4-FFF2-40B4-BE49-F238E27FC236}">
                <a16:creationId xmlns:a16="http://schemas.microsoft.com/office/drawing/2014/main" id="{2151E0BD-4E1A-82A9-61A7-E9DD5681F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828" y="2729321"/>
            <a:ext cx="2975098" cy="5566116"/>
          </a:xfrm>
          <a:prstGeom prst="rect">
            <a:avLst/>
          </a:prstGeom>
        </p:spPr>
      </p:pic>
    </p:spTree>
    <p:extLst>
      <p:ext uri="{BB962C8B-B14F-4D97-AF65-F5344CB8AC3E}">
        <p14:creationId xmlns:p14="http://schemas.microsoft.com/office/powerpoint/2010/main" val="13310751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1444</TotalTime>
  <Words>455</Words>
  <Application>Microsoft Office PowerPoint</Application>
  <PresentationFormat>Custom</PresentationFormat>
  <Paragraphs>32</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مزرعة شركة النور لاستصلاح وزراعة الأراضي</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mohamed adel</dc:creator>
  <cp:lastModifiedBy>Mohamed Elmelegy</cp:lastModifiedBy>
  <cp:revision>10</cp:revision>
  <dcterms:created xsi:type="dcterms:W3CDTF">2022-09-29T13:35:57Z</dcterms:created>
  <dcterms:modified xsi:type="dcterms:W3CDTF">2022-10-22T00:56:18Z</dcterms:modified>
</cp:coreProperties>
</file>