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Lst>
  <p:sldSz cx="15119350" cy="10691813"/>
  <p:notesSz cx="6858000" cy="9144000"/>
  <p:defaultTextStyle>
    <a:defPPr>
      <a:defRPr lang="ar-E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3" d="100"/>
          <a:sy n="53" d="100"/>
        </p:scale>
        <p:origin x="70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3">
            <a:alphaModFix amt="67000"/>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6.jpeg"/><Relationship Id="rId7" Type="http://schemas.openxmlformats.org/officeDocument/2006/relationships/image" Target="../media/image10.jpeg"/><Relationship Id="rId12" Type="http://schemas.openxmlformats.org/officeDocument/2006/relationships/image" Target="../media/image15.jpeg"/><Relationship Id="rId2"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image" Target="../media/image9.jpeg"/><Relationship Id="rId11" Type="http://schemas.openxmlformats.org/officeDocument/2006/relationships/image" Target="../media/image14.jpeg"/><Relationship Id="rId5" Type="http://schemas.openxmlformats.org/officeDocument/2006/relationships/image" Target="../media/image8.jpeg"/><Relationship Id="rId10" Type="http://schemas.openxmlformats.org/officeDocument/2006/relationships/image" Target="../media/image13.jpeg"/><Relationship Id="rId4" Type="http://schemas.openxmlformats.org/officeDocument/2006/relationships/image" Target="../media/image7.jpeg"/><Relationship Id="rId9" Type="http://schemas.openxmlformats.org/officeDocument/2006/relationships/image" Target="../media/image12.jpeg"/></Relationships>
</file>

<file path=ppt/slides/_rels/slide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rot="5400000">
            <a:off x="3243108" y="-1184429"/>
            <a:ext cx="8633134" cy="15119350"/>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8287101" y="2615184"/>
            <a:ext cx="6032919" cy="6007886"/>
          </a:xfrm>
          <a:prstGeom prst="rect">
            <a:avLst/>
          </a:prstGeom>
        </p:spPr>
      </p:pic>
      <p:sp>
        <p:nvSpPr>
          <p:cNvPr id="3" name="Rectangle 2"/>
          <p:cNvSpPr/>
          <p:nvPr/>
        </p:nvSpPr>
        <p:spPr>
          <a:xfrm>
            <a:off x="799330" y="1854730"/>
            <a:ext cx="6760345" cy="7764758"/>
          </a:xfrm>
          <a:prstGeom prst="rect">
            <a:avLst/>
          </a:prstGeom>
          <a:solidFill>
            <a:srgbClr val="FFFFFF"/>
          </a:solidFill>
        </p:spPr>
        <p:txBody>
          <a:bodyPr lIns="0" tIns="0" rIns="0" bIns="0">
            <a:noAutofit/>
          </a:bodyPr>
          <a:lstStyle/>
          <a:p>
            <a:pPr indent="155753">
              <a:spcAft>
                <a:spcPts val="1104"/>
              </a:spcAft>
            </a:pPr>
            <a:r>
              <a:rPr lang="en-US" sz="2400" b="1" dirty="0" err="1">
                <a:latin typeface="Verdana"/>
              </a:rPr>
              <a:t>Tulima</a:t>
            </a:r>
            <a:r>
              <a:rPr lang="en-US" sz="2400" b="1" dirty="0">
                <a:latin typeface="Verdana"/>
              </a:rPr>
              <a:t> Profile</a:t>
            </a:r>
          </a:p>
          <a:p>
            <a:pPr marL="124217" indent="-155753" defTabSz="315681">
              <a:lnSpc>
                <a:spcPct val="108000"/>
              </a:lnSpc>
              <a:spcAft>
                <a:spcPts val="491"/>
              </a:spcAft>
              <a:tabLst>
                <a:tab pos="315681" algn="l"/>
              </a:tabLst>
            </a:pPr>
            <a:r>
              <a:rPr lang="en-US" sz="2400" dirty="0">
                <a:solidFill>
                  <a:srgbClr val="00B050"/>
                </a:solidFill>
                <a:latin typeface="Arial"/>
              </a:rPr>
              <a:t>•</a:t>
            </a:r>
            <a:r>
              <a:rPr lang="en-US" sz="2000" dirty="0">
                <a:latin typeface="Tahoma"/>
              </a:rPr>
              <a:t>	A 20 Feddan farm in </a:t>
            </a:r>
            <a:r>
              <a:rPr lang="fr" sz="2000" dirty="0">
                <a:latin typeface="Tahoma"/>
              </a:rPr>
              <a:t>El </a:t>
            </a:r>
            <a:r>
              <a:rPr lang="en-US" sz="2000" dirty="0" err="1">
                <a:latin typeface="Tahoma"/>
              </a:rPr>
              <a:t>Beheira</a:t>
            </a:r>
            <a:r>
              <a:rPr lang="en-US" sz="2000" dirty="0">
                <a:latin typeface="Tahoma"/>
              </a:rPr>
              <a:t>, </a:t>
            </a:r>
            <a:r>
              <a:rPr lang="fr" sz="2000" dirty="0">
                <a:latin typeface="Tahoma"/>
              </a:rPr>
              <a:t>transformée </a:t>
            </a:r>
            <a:r>
              <a:rPr lang="en-US" sz="2000" dirty="0">
                <a:latin typeface="Tahoma"/>
              </a:rPr>
              <a:t>into a </a:t>
            </a:r>
            <a:r>
              <a:rPr lang="en-US" sz="2000" b="1" dirty="0">
                <a:latin typeface="Tahoma"/>
              </a:rPr>
              <a:t>high yielding</a:t>
            </a:r>
            <a:r>
              <a:rPr lang="en-US" sz="2000" dirty="0">
                <a:latin typeface="Tahoma"/>
              </a:rPr>
              <a:t>, </a:t>
            </a:r>
            <a:r>
              <a:rPr lang="en-US" sz="2000" b="1" dirty="0">
                <a:latin typeface="Tahoma"/>
              </a:rPr>
              <a:t>resourceful, </a:t>
            </a:r>
            <a:r>
              <a:rPr lang="en-US" sz="2000" b="1" dirty="0" err="1">
                <a:latin typeface="Tahoma"/>
              </a:rPr>
              <a:t>climatepositive</a:t>
            </a:r>
            <a:r>
              <a:rPr lang="en-US" sz="2000" b="1" dirty="0">
                <a:latin typeface="Tahoma"/>
              </a:rPr>
              <a:t> </a:t>
            </a:r>
            <a:r>
              <a:rPr lang="en-US" sz="2000" dirty="0">
                <a:latin typeface="Tahoma"/>
              </a:rPr>
              <a:t>and </a:t>
            </a:r>
            <a:r>
              <a:rPr lang="en-US" sz="2000" b="1" dirty="0">
                <a:latin typeface="Tahoma"/>
              </a:rPr>
              <a:t>socially responsible </a:t>
            </a:r>
            <a:r>
              <a:rPr lang="en-US" sz="2000" dirty="0">
                <a:latin typeface="Tahoma"/>
              </a:rPr>
              <a:t>pilot farm.</a:t>
            </a:r>
          </a:p>
          <a:p>
            <a:pPr marL="124217" indent="-155753" defTabSz="315681">
              <a:lnSpc>
                <a:spcPct val="106000"/>
              </a:lnSpc>
              <a:spcAft>
                <a:spcPts val="491"/>
              </a:spcAft>
              <a:tabLst>
                <a:tab pos="315681" algn="l"/>
              </a:tabLst>
            </a:pPr>
            <a:r>
              <a:rPr lang="en-US" sz="2400" dirty="0">
                <a:solidFill>
                  <a:srgbClr val="00B050"/>
                </a:solidFill>
                <a:latin typeface="Arial"/>
              </a:rPr>
              <a:t>•</a:t>
            </a:r>
            <a:r>
              <a:rPr lang="en-US" sz="2000" dirty="0">
                <a:latin typeface="Tahoma"/>
              </a:rPr>
              <a:t>	We farm </a:t>
            </a:r>
            <a:r>
              <a:rPr lang="en-US" sz="2000" b="1" dirty="0">
                <a:latin typeface="Tahoma"/>
              </a:rPr>
              <a:t>hydroponically </a:t>
            </a:r>
            <a:r>
              <a:rPr lang="en-US" sz="2000" dirty="0">
                <a:latin typeface="Tahoma"/>
              </a:rPr>
              <a:t>using NFT tables, grow bags, vertical towers, by incorporating the most </a:t>
            </a:r>
            <a:r>
              <a:rPr lang="en-US" sz="2000" dirty="0" err="1">
                <a:latin typeface="Tahoma"/>
              </a:rPr>
              <a:t>advancee</a:t>
            </a:r>
            <a:r>
              <a:rPr lang="en-US" sz="2000" dirty="0">
                <a:latin typeface="Tahoma"/>
              </a:rPr>
              <a:t> farming techniques being </a:t>
            </a:r>
            <a:r>
              <a:rPr lang="en-US" sz="2000" dirty="0" err="1">
                <a:latin typeface="Tahoma"/>
              </a:rPr>
              <a:t>usee</a:t>
            </a:r>
            <a:r>
              <a:rPr lang="en-US" sz="2000" dirty="0">
                <a:latin typeface="Tahoma"/>
              </a:rPr>
              <a:t> in the field today.</a:t>
            </a:r>
          </a:p>
          <a:p>
            <a:pPr marL="124217" indent="-155753" defTabSz="315681">
              <a:lnSpc>
                <a:spcPct val="107000"/>
              </a:lnSpc>
              <a:spcAft>
                <a:spcPts val="491"/>
              </a:spcAft>
              <a:tabLst>
                <a:tab pos="315681" algn="l"/>
              </a:tabLst>
            </a:pPr>
            <a:r>
              <a:rPr lang="en-US" sz="2400" dirty="0">
                <a:solidFill>
                  <a:srgbClr val="00B050"/>
                </a:solidFill>
                <a:latin typeface="Arial"/>
              </a:rPr>
              <a:t>•</a:t>
            </a:r>
            <a:r>
              <a:rPr lang="en-US" sz="2000" dirty="0">
                <a:latin typeface="Tahoma"/>
              </a:rPr>
              <a:t>	We operate state-of-the-art </a:t>
            </a:r>
            <a:r>
              <a:rPr lang="en-US" sz="2000" b="1" dirty="0">
                <a:latin typeface="Tahoma"/>
              </a:rPr>
              <a:t>data-driven</a:t>
            </a:r>
            <a:r>
              <a:rPr lang="en-US" sz="2000" dirty="0">
                <a:latin typeface="Tahoma"/>
              </a:rPr>
              <a:t>, </a:t>
            </a:r>
            <a:r>
              <a:rPr lang="en-US" sz="2000" b="1" dirty="0">
                <a:latin typeface="Tahoma"/>
              </a:rPr>
              <a:t>climate-controlled</a:t>
            </a:r>
            <a:r>
              <a:rPr lang="en-US" sz="2000" dirty="0">
                <a:latin typeface="Tahoma"/>
              </a:rPr>
              <a:t>, </a:t>
            </a:r>
            <a:r>
              <a:rPr lang="en-US" sz="2000" b="1" dirty="0">
                <a:latin typeface="Tahoma"/>
              </a:rPr>
              <a:t>biosafe, </a:t>
            </a:r>
            <a:r>
              <a:rPr lang="en-US" sz="2000" dirty="0">
                <a:latin typeface="Tahoma"/>
              </a:rPr>
              <a:t>polycarbonate greenhouses, growing delicious, </a:t>
            </a:r>
            <a:r>
              <a:rPr lang="en-US" sz="2000" b="1" dirty="0">
                <a:latin typeface="Tahoma"/>
              </a:rPr>
              <a:t>pesticide free </a:t>
            </a:r>
            <a:r>
              <a:rPr lang="en-US" sz="2000" dirty="0">
                <a:latin typeface="Tahoma"/>
              </a:rPr>
              <a:t>produce with </a:t>
            </a:r>
            <a:r>
              <a:rPr lang="en-US" sz="2000" b="1" dirty="0">
                <a:latin typeface="Tahoma"/>
              </a:rPr>
              <a:t>no connection to seasonality.</a:t>
            </a:r>
          </a:p>
          <a:p>
            <a:pPr marL="124217" indent="-155753" defTabSz="315681">
              <a:lnSpc>
                <a:spcPct val="105000"/>
              </a:lnSpc>
              <a:spcAft>
                <a:spcPts val="491"/>
              </a:spcAft>
              <a:tabLst>
                <a:tab pos="315681" algn="l"/>
              </a:tabLst>
            </a:pPr>
            <a:r>
              <a:rPr lang="en-US" sz="2400" dirty="0">
                <a:solidFill>
                  <a:srgbClr val="00B050"/>
                </a:solidFill>
                <a:latin typeface="Arial"/>
              </a:rPr>
              <a:t>•</a:t>
            </a:r>
            <a:r>
              <a:rPr lang="en-US" sz="2000" dirty="0">
                <a:latin typeface="Tahoma"/>
              </a:rPr>
              <a:t>	Running </a:t>
            </a:r>
            <a:r>
              <a:rPr lang="en-US" sz="2000" b="1" dirty="0">
                <a:latin typeface="Tahoma"/>
              </a:rPr>
              <a:t>Egypt’s first container farms, </a:t>
            </a:r>
            <a:r>
              <a:rPr lang="en-US" sz="2000" dirty="0">
                <a:latin typeface="Tahoma"/>
              </a:rPr>
              <a:t>growing the equivalent of 2.5 acres in a 28m2 space, 365 days a year using less water, electricity and lane.</a:t>
            </a:r>
          </a:p>
          <a:p>
            <a:pPr marL="124217" indent="-155753" defTabSz="315681">
              <a:lnSpc>
                <a:spcPct val="107000"/>
              </a:lnSpc>
              <a:spcAft>
                <a:spcPts val="491"/>
              </a:spcAft>
              <a:tabLst>
                <a:tab pos="315681" algn="l"/>
              </a:tabLst>
            </a:pPr>
            <a:r>
              <a:rPr lang="en-US" sz="2400" dirty="0">
                <a:solidFill>
                  <a:srgbClr val="00B050"/>
                </a:solidFill>
                <a:latin typeface="Arial"/>
              </a:rPr>
              <a:t>•</a:t>
            </a:r>
            <a:r>
              <a:rPr lang="en-US" sz="2000" dirty="0">
                <a:latin typeface="Tahoma"/>
              </a:rPr>
              <a:t>	Through precision farming we are able to produce </a:t>
            </a:r>
            <a:r>
              <a:rPr lang="en-US" sz="2000" b="1" dirty="0">
                <a:latin typeface="Tahoma"/>
              </a:rPr>
              <a:t>high yields </a:t>
            </a:r>
            <a:r>
              <a:rPr lang="en-US" sz="2000" dirty="0">
                <a:latin typeface="Tahoma"/>
              </a:rPr>
              <a:t>in a </a:t>
            </a:r>
            <a:r>
              <a:rPr lang="en-US" sz="2000" b="1" dirty="0">
                <a:latin typeface="Tahoma"/>
              </a:rPr>
              <a:t>small area </a:t>
            </a:r>
            <a:r>
              <a:rPr lang="en-US" sz="2000" dirty="0">
                <a:latin typeface="Tahoma"/>
              </a:rPr>
              <a:t>while </a:t>
            </a:r>
            <a:r>
              <a:rPr lang="en-US" sz="2000" b="1" dirty="0">
                <a:latin typeface="Tahoma"/>
              </a:rPr>
              <a:t>using less water, electricity and land. </a:t>
            </a:r>
            <a:r>
              <a:rPr lang="en-US" sz="2000" dirty="0">
                <a:latin typeface="Tahoma"/>
              </a:rPr>
              <a:t>All while having a </a:t>
            </a:r>
            <a:r>
              <a:rPr lang="en-US" sz="2000" b="1" dirty="0">
                <a:latin typeface="Tahoma"/>
              </a:rPr>
              <a:t>low environmental impact.</a:t>
            </a:r>
          </a:p>
          <a:p>
            <a:pPr marL="124217" indent="-155753" defTabSz="315681">
              <a:tabLst>
                <a:tab pos="315681" algn="l"/>
              </a:tabLst>
            </a:pPr>
            <a:r>
              <a:rPr lang="en-US" sz="2400" i="1" dirty="0">
                <a:solidFill>
                  <a:srgbClr val="00B050"/>
                </a:solidFill>
                <a:latin typeface="Arial"/>
              </a:rPr>
              <a:t>•</a:t>
            </a:r>
            <a:r>
              <a:rPr lang="en-US" sz="2400" i="1" dirty="0">
                <a:latin typeface="Verdana"/>
              </a:rPr>
              <a:t>	Growing </a:t>
            </a:r>
            <a:r>
              <a:rPr lang="en-US" sz="2400" i="1" dirty="0" err="1">
                <a:latin typeface="Verdana"/>
              </a:rPr>
              <a:t>wieeiy</a:t>
            </a:r>
            <a:r>
              <a:rPr lang="en-US" sz="2400" i="1" dirty="0">
                <a:latin typeface="Verdana"/>
              </a:rPr>
              <a:t> </a:t>
            </a:r>
            <a:r>
              <a:rPr lang="en-US" sz="2400" i="1" dirty="0" err="1">
                <a:latin typeface="Verdana"/>
              </a:rPr>
              <a:t>eeiicious</a:t>
            </a:r>
            <a:r>
              <a:rPr lang="en-US" sz="2400" i="1" dirty="0">
                <a:latin typeface="Verdana"/>
              </a:rPr>
              <a:t> </a:t>
            </a:r>
            <a:r>
              <a:rPr lang="en-US" sz="2400" i="1" dirty="0" err="1">
                <a:latin typeface="Verdana"/>
              </a:rPr>
              <a:t>proeuce</a:t>
            </a:r>
            <a:r>
              <a:rPr lang="en-US" sz="2400" i="1" dirty="0">
                <a:latin typeface="Verdana"/>
              </a:rPr>
              <a:t>, benefiting the people, communities </a:t>
            </a:r>
            <a:r>
              <a:rPr lang="en-US" sz="2400" i="1" dirty="0" err="1">
                <a:latin typeface="Verdana"/>
              </a:rPr>
              <a:t>ane</a:t>
            </a:r>
            <a:r>
              <a:rPr lang="en-US" sz="2400" i="1" dirty="0">
                <a:latin typeface="Verdana"/>
              </a:rPr>
              <a:t> our </a:t>
            </a:r>
            <a:r>
              <a:rPr lang="en-US" sz="2400" i="1" dirty="0" err="1">
                <a:latin typeface="Verdana"/>
              </a:rPr>
              <a:t>pianet</a:t>
            </a:r>
            <a:r>
              <a:rPr lang="en-US" sz="2400" i="1" dirty="0">
                <a:latin typeface="Verdana"/>
              </a:rPr>
              <a:t>.</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040195" y="1609344"/>
            <a:ext cx="2680923" cy="8119872"/>
          </a:xfrm>
          <a:prstGeom prst="rect">
            <a:avLst/>
          </a:prstGeom>
        </p:spPr>
      </p:pic>
      <p:sp>
        <p:nvSpPr>
          <p:cNvPr id="3" name="Rectangle 2"/>
          <p:cNvSpPr/>
          <p:nvPr/>
        </p:nvSpPr>
        <p:spPr>
          <a:xfrm>
            <a:off x="709680" y="2706012"/>
            <a:ext cx="4904736" cy="6008782"/>
          </a:xfrm>
          <a:prstGeom prst="rect">
            <a:avLst/>
          </a:prstGeom>
          <a:solidFill>
            <a:srgbClr val="FFFFFF"/>
          </a:solidFill>
        </p:spPr>
        <p:txBody>
          <a:bodyPr lIns="0" tIns="0" rIns="0" bIns="0">
            <a:noAutofit/>
          </a:bodyPr>
          <a:lstStyle/>
          <a:p>
            <a:pPr indent="211379">
              <a:lnSpc>
                <a:spcPct val="86000"/>
              </a:lnSpc>
              <a:spcAft>
                <a:spcPts val="736"/>
              </a:spcAft>
            </a:pPr>
            <a:r>
              <a:rPr lang="en-US" sz="2400" b="1" dirty="0">
                <a:latin typeface="Calibri"/>
              </a:rPr>
              <a:t>Competitive Advantages</a:t>
            </a:r>
          </a:p>
          <a:p>
            <a:pPr marL="179843" indent="-211379" defTabSz="371307">
              <a:lnSpc>
                <a:spcPct val="106000"/>
              </a:lnSpc>
              <a:spcAft>
                <a:spcPts val="1042"/>
              </a:spcAft>
              <a:tabLst>
                <a:tab pos="371307" algn="l"/>
              </a:tabLst>
            </a:pPr>
            <a:r>
              <a:rPr lang="en-US" sz="2400" dirty="0">
                <a:solidFill>
                  <a:srgbClr val="00B050"/>
                </a:solidFill>
                <a:latin typeface="Arial"/>
              </a:rPr>
              <a:t>•</a:t>
            </a:r>
            <a:r>
              <a:rPr lang="en-US" sz="2000" dirty="0">
                <a:latin typeface="Tahoma"/>
              </a:rPr>
              <a:t>	Agriculture that is high-tech, precise, and environmentally friendly has been shown to reduce costs while increasing output.</a:t>
            </a:r>
          </a:p>
          <a:p>
            <a:pPr marL="179843" indent="-211379" defTabSz="371307">
              <a:lnSpc>
                <a:spcPct val="106000"/>
              </a:lnSpc>
              <a:spcAft>
                <a:spcPts val="1042"/>
              </a:spcAft>
              <a:tabLst>
                <a:tab pos="371307" algn="l"/>
              </a:tabLst>
            </a:pPr>
            <a:r>
              <a:rPr lang="en-US" sz="2400" dirty="0">
                <a:solidFill>
                  <a:srgbClr val="00B050"/>
                </a:solidFill>
                <a:latin typeface="Arial"/>
              </a:rPr>
              <a:t>•</a:t>
            </a:r>
            <a:r>
              <a:rPr lang="en-US" sz="2000" dirty="0">
                <a:latin typeface="Tahoma"/>
              </a:rPr>
              <a:t>	This allows us to better price our products and reach a broader customer segment</a:t>
            </a:r>
          </a:p>
          <a:p>
            <a:pPr marL="179843" indent="-211379" defTabSz="371307">
              <a:lnSpc>
                <a:spcPct val="106000"/>
              </a:lnSpc>
              <a:spcAft>
                <a:spcPts val="1042"/>
              </a:spcAft>
              <a:tabLst>
                <a:tab pos="371307" algn="l"/>
              </a:tabLst>
            </a:pPr>
            <a:r>
              <a:rPr lang="en-US" sz="2400" dirty="0">
                <a:solidFill>
                  <a:srgbClr val="00B050"/>
                </a:solidFill>
                <a:latin typeface="Arial"/>
              </a:rPr>
              <a:t>•</a:t>
            </a:r>
            <a:r>
              <a:rPr lang="en-US" sz="2000" dirty="0">
                <a:latin typeface="Tahoma"/>
              </a:rPr>
              <a:t>	</a:t>
            </a:r>
            <a:r>
              <a:rPr lang="en-US" sz="2000" dirty="0" err="1">
                <a:latin typeface="Tahoma"/>
              </a:rPr>
              <a:t>Tulima</a:t>
            </a:r>
            <a:r>
              <a:rPr lang="en-US" sz="2000" dirty="0">
                <a:latin typeface="Tahoma"/>
              </a:rPr>
              <a:t> provides healthy, </a:t>
            </a:r>
            <a:r>
              <a:rPr lang="de" sz="2000" dirty="0">
                <a:latin typeface="Tahoma"/>
              </a:rPr>
              <a:t>pesticide¬free</a:t>
            </a:r>
            <a:r>
              <a:rPr lang="en-US" sz="2000" dirty="0">
                <a:latin typeface="Tahoma"/>
              </a:rPr>
              <a:t> produce that is available 365 days a year and is grown to the highest food safety standards.</a:t>
            </a:r>
          </a:p>
          <a:p>
            <a:pPr marL="179843" indent="-211379" defTabSz="371307">
              <a:lnSpc>
                <a:spcPct val="106000"/>
              </a:lnSpc>
              <a:spcAft>
                <a:spcPts val="1042"/>
              </a:spcAft>
              <a:tabLst>
                <a:tab pos="371307" algn="l"/>
              </a:tabLst>
            </a:pPr>
            <a:r>
              <a:rPr lang="en-US" sz="2400" dirty="0">
                <a:solidFill>
                  <a:srgbClr val="00B050"/>
                </a:solidFill>
                <a:latin typeface="Arial"/>
              </a:rPr>
              <a:t>•</a:t>
            </a:r>
            <a:r>
              <a:rPr lang="en-US" sz="2000" dirty="0">
                <a:latin typeface="Tahoma"/>
              </a:rPr>
              <a:t>	Controlled-environment agriculture allows us to grow off-season produce, refraining from importing off-season vegetables.</a:t>
            </a:r>
          </a:p>
          <a:p>
            <a:pPr marL="179843" indent="-211379" defTabSz="371307">
              <a:tabLst>
                <a:tab pos="371307" algn="l"/>
              </a:tabLst>
            </a:pPr>
            <a:r>
              <a:rPr lang="en-US" sz="2400" dirty="0">
                <a:solidFill>
                  <a:srgbClr val="00B050"/>
                </a:solidFill>
                <a:latin typeface="Arial"/>
              </a:rPr>
              <a:t>•</a:t>
            </a:r>
            <a:r>
              <a:rPr lang="en-US" sz="2000" dirty="0">
                <a:latin typeface="Tahoma"/>
              </a:rPr>
              <a:t>	Continuous, all year round produce of hotels and restaurants</a:t>
            </a:r>
          </a:p>
        </p:txBody>
      </p:sp>
      <p:sp>
        <p:nvSpPr>
          <p:cNvPr id="4" name="Rectangle 3"/>
          <p:cNvSpPr/>
          <p:nvPr/>
        </p:nvSpPr>
        <p:spPr>
          <a:xfrm>
            <a:off x="9146896" y="2706012"/>
            <a:ext cx="5392063" cy="6008782"/>
          </a:xfrm>
          <a:prstGeom prst="rect">
            <a:avLst/>
          </a:prstGeom>
          <a:solidFill>
            <a:srgbClr val="FFFFFF"/>
          </a:solidFill>
        </p:spPr>
        <p:txBody>
          <a:bodyPr lIns="0" tIns="0" rIns="0" bIns="0">
            <a:noAutofit/>
          </a:bodyPr>
          <a:lstStyle/>
          <a:p>
            <a:pPr>
              <a:lnSpc>
                <a:spcPct val="113000"/>
              </a:lnSpc>
              <a:spcAft>
                <a:spcPts val="1472"/>
              </a:spcAft>
            </a:pPr>
            <a:r>
              <a:rPr lang="en-US" sz="2000" b="1" dirty="0">
                <a:latin typeface="Verdana"/>
              </a:rPr>
              <a:t>Identifying Target Market</a:t>
            </a:r>
          </a:p>
          <a:p>
            <a:pPr>
              <a:lnSpc>
                <a:spcPct val="107000"/>
              </a:lnSpc>
              <a:spcAft>
                <a:spcPts val="491"/>
              </a:spcAft>
            </a:pPr>
            <a:r>
              <a:rPr lang="en-US" sz="2000" dirty="0">
                <a:latin typeface="Tahoma"/>
              </a:rPr>
              <a:t>The Egyptian local market and export market.</a:t>
            </a:r>
          </a:p>
          <a:p>
            <a:pPr>
              <a:spcAft>
                <a:spcPts val="491"/>
              </a:spcAft>
            </a:pPr>
            <a:r>
              <a:rPr lang="en-US" sz="2000" dirty="0">
                <a:latin typeface="Tahoma"/>
              </a:rPr>
              <a:t>Individuals who want to eat nutritious, tasty, pesticide-free, and environmentally friendly produce</a:t>
            </a:r>
          </a:p>
          <a:p>
            <a:pPr>
              <a:lnSpc>
                <a:spcPct val="106000"/>
              </a:lnSpc>
              <a:spcAft>
                <a:spcPts val="491"/>
              </a:spcAft>
            </a:pPr>
            <a:r>
              <a:rPr lang="en-US" sz="2000" dirty="0">
                <a:latin typeface="Tahoma"/>
              </a:rPr>
              <a:t>Consumers who are aware of the current global resource crisis, such as water and arable land scarcity, food security, and they choose sustainable produce.</a:t>
            </a:r>
          </a:p>
          <a:p>
            <a:pPr>
              <a:lnSpc>
                <a:spcPct val="109000"/>
              </a:lnSpc>
              <a:spcAft>
                <a:spcPts val="491"/>
              </a:spcAft>
            </a:pPr>
            <a:r>
              <a:rPr lang="en-US" sz="2000" dirty="0">
                <a:latin typeface="Tahoma"/>
              </a:rPr>
              <a:t>Contract- Farming for hotels and restaurants that typically rely on imported produce</a:t>
            </a:r>
          </a:p>
          <a:p>
            <a:r>
              <a:rPr lang="en-US" sz="2000" dirty="0" err="1">
                <a:latin typeface="Tahoma"/>
              </a:rPr>
              <a:t>Tulima</a:t>
            </a:r>
            <a:r>
              <a:rPr lang="en-US" sz="2000" dirty="0">
                <a:latin typeface="Tahoma"/>
              </a:rPr>
              <a:t> believes that access to clean, pesticide free, environmentally conscious produce should be for everyone</a:t>
            </a: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Group 33">
            <a:extLst>
              <a:ext uri="{FF2B5EF4-FFF2-40B4-BE49-F238E27FC236}">
                <a16:creationId xmlns:a16="http://schemas.microsoft.com/office/drawing/2014/main" id="{7FF3E42E-BE34-2A21-6D2C-870D394CAD60}"/>
              </a:ext>
            </a:extLst>
          </p:cNvPr>
          <p:cNvGrpSpPr/>
          <p:nvPr/>
        </p:nvGrpSpPr>
        <p:grpSpPr>
          <a:xfrm>
            <a:off x="1332611" y="1558317"/>
            <a:ext cx="12454128" cy="7650614"/>
            <a:chOff x="2443626" y="9346"/>
            <a:chExt cx="10245449" cy="5702151"/>
          </a:xfrm>
        </p:grpSpPr>
        <p:pic>
          <p:nvPicPr>
            <p:cNvPr id="2" name="Picture 1"/>
            <p:cNvPicPr>
              <a:picLocks noChangeAspect="1"/>
            </p:cNvPicPr>
            <p:nvPr/>
          </p:nvPicPr>
          <p:blipFill>
            <a:blip r:embed="rId2"/>
            <a:stretch>
              <a:fillRect/>
            </a:stretch>
          </p:blipFill>
          <p:spPr>
            <a:xfrm>
              <a:off x="3439600" y="979953"/>
              <a:ext cx="240315" cy="331101"/>
            </a:xfrm>
            <a:prstGeom prst="rect">
              <a:avLst/>
            </a:prstGeom>
          </p:spPr>
        </p:pic>
        <p:pic>
          <p:nvPicPr>
            <p:cNvPr id="3" name="Picture 2"/>
            <p:cNvPicPr>
              <a:picLocks noChangeAspect="1"/>
            </p:cNvPicPr>
            <p:nvPr/>
          </p:nvPicPr>
          <p:blipFill>
            <a:blip r:embed="rId3"/>
            <a:stretch>
              <a:fillRect/>
            </a:stretch>
          </p:blipFill>
          <p:spPr>
            <a:xfrm>
              <a:off x="6056368" y="966602"/>
              <a:ext cx="352463" cy="352463"/>
            </a:xfrm>
            <a:prstGeom prst="rect">
              <a:avLst/>
            </a:prstGeom>
          </p:spPr>
        </p:pic>
        <p:pic>
          <p:nvPicPr>
            <p:cNvPr id="4" name="Picture 3"/>
            <p:cNvPicPr>
              <a:picLocks noChangeAspect="1"/>
            </p:cNvPicPr>
            <p:nvPr/>
          </p:nvPicPr>
          <p:blipFill>
            <a:blip r:embed="rId4"/>
            <a:stretch>
              <a:fillRect/>
            </a:stretch>
          </p:blipFill>
          <p:spPr>
            <a:xfrm>
              <a:off x="8699839" y="1009325"/>
              <a:ext cx="379164" cy="379164"/>
            </a:xfrm>
            <a:prstGeom prst="rect">
              <a:avLst/>
            </a:prstGeom>
          </p:spPr>
        </p:pic>
        <p:pic>
          <p:nvPicPr>
            <p:cNvPr id="5" name="Picture 4"/>
            <p:cNvPicPr>
              <a:picLocks noChangeAspect="1"/>
            </p:cNvPicPr>
            <p:nvPr/>
          </p:nvPicPr>
          <p:blipFill>
            <a:blip r:embed="rId5"/>
            <a:stretch>
              <a:fillRect/>
            </a:stretch>
          </p:blipFill>
          <p:spPr>
            <a:xfrm>
              <a:off x="11236502" y="867806"/>
              <a:ext cx="437908" cy="440578"/>
            </a:xfrm>
            <a:prstGeom prst="rect">
              <a:avLst/>
            </a:prstGeom>
          </p:spPr>
        </p:pic>
        <p:pic>
          <p:nvPicPr>
            <p:cNvPr id="6" name="Picture 5"/>
            <p:cNvPicPr>
              <a:picLocks noChangeAspect="1"/>
            </p:cNvPicPr>
            <p:nvPr/>
          </p:nvPicPr>
          <p:blipFill>
            <a:blip r:embed="rId6"/>
            <a:stretch>
              <a:fillRect/>
            </a:stretch>
          </p:blipFill>
          <p:spPr>
            <a:xfrm>
              <a:off x="3388867" y="2648810"/>
              <a:ext cx="435238" cy="435238"/>
            </a:xfrm>
            <a:prstGeom prst="rect">
              <a:avLst/>
            </a:prstGeom>
          </p:spPr>
        </p:pic>
        <p:pic>
          <p:nvPicPr>
            <p:cNvPr id="7" name="Picture 6"/>
            <p:cNvPicPr>
              <a:picLocks noChangeAspect="1"/>
            </p:cNvPicPr>
            <p:nvPr/>
          </p:nvPicPr>
          <p:blipFill>
            <a:blip r:embed="rId7"/>
            <a:stretch>
              <a:fillRect/>
            </a:stretch>
          </p:blipFill>
          <p:spPr>
            <a:xfrm>
              <a:off x="6109772" y="2699543"/>
              <a:ext cx="397856" cy="397856"/>
            </a:xfrm>
            <a:prstGeom prst="rect">
              <a:avLst/>
            </a:prstGeom>
          </p:spPr>
        </p:pic>
        <p:pic>
          <p:nvPicPr>
            <p:cNvPr id="8" name="Picture 7"/>
            <p:cNvPicPr>
              <a:picLocks noChangeAspect="1"/>
            </p:cNvPicPr>
            <p:nvPr/>
          </p:nvPicPr>
          <p:blipFill>
            <a:blip r:embed="rId8"/>
            <a:stretch>
              <a:fillRect/>
            </a:stretch>
          </p:blipFill>
          <p:spPr>
            <a:xfrm>
              <a:off x="8683817" y="2739596"/>
              <a:ext cx="320421" cy="320421"/>
            </a:xfrm>
            <a:prstGeom prst="rect">
              <a:avLst/>
            </a:prstGeom>
          </p:spPr>
        </p:pic>
        <p:pic>
          <p:nvPicPr>
            <p:cNvPr id="9" name="Picture 8"/>
            <p:cNvPicPr>
              <a:picLocks noChangeAspect="1"/>
            </p:cNvPicPr>
            <p:nvPr/>
          </p:nvPicPr>
          <p:blipFill>
            <a:blip r:embed="rId9"/>
            <a:stretch>
              <a:fillRect/>
            </a:stretch>
          </p:blipFill>
          <p:spPr>
            <a:xfrm>
              <a:off x="11268544" y="2859754"/>
              <a:ext cx="373824" cy="371154"/>
            </a:xfrm>
            <a:prstGeom prst="rect">
              <a:avLst/>
            </a:prstGeom>
          </p:spPr>
        </p:pic>
        <p:pic>
          <p:nvPicPr>
            <p:cNvPr id="10" name="Picture 9"/>
            <p:cNvPicPr>
              <a:picLocks noChangeAspect="1"/>
            </p:cNvPicPr>
            <p:nvPr/>
          </p:nvPicPr>
          <p:blipFill>
            <a:blip r:embed="rId10"/>
            <a:stretch>
              <a:fillRect/>
            </a:stretch>
          </p:blipFill>
          <p:spPr>
            <a:xfrm>
              <a:off x="3471642" y="4675470"/>
              <a:ext cx="440578" cy="435238"/>
            </a:xfrm>
            <a:prstGeom prst="rect">
              <a:avLst/>
            </a:prstGeom>
          </p:spPr>
        </p:pic>
        <p:pic>
          <p:nvPicPr>
            <p:cNvPr id="11" name="Picture 10"/>
            <p:cNvPicPr>
              <a:picLocks noChangeAspect="1"/>
            </p:cNvPicPr>
            <p:nvPr/>
          </p:nvPicPr>
          <p:blipFill>
            <a:blip r:embed="rId11"/>
            <a:stretch>
              <a:fillRect/>
            </a:stretch>
          </p:blipFill>
          <p:spPr>
            <a:xfrm>
              <a:off x="6093751" y="4686151"/>
              <a:ext cx="429898" cy="408536"/>
            </a:xfrm>
            <a:prstGeom prst="rect">
              <a:avLst/>
            </a:prstGeom>
          </p:spPr>
        </p:pic>
        <p:pic>
          <p:nvPicPr>
            <p:cNvPr id="12" name="Picture 11"/>
            <p:cNvPicPr>
              <a:picLocks noChangeAspect="1"/>
            </p:cNvPicPr>
            <p:nvPr/>
          </p:nvPicPr>
          <p:blipFill>
            <a:blip r:embed="rId12"/>
            <a:stretch>
              <a:fillRect/>
            </a:stretch>
          </p:blipFill>
          <p:spPr>
            <a:xfrm>
              <a:off x="11239172" y="4576674"/>
              <a:ext cx="451259" cy="451259"/>
            </a:xfrm>
            <a:prstGeom prst="rect">
              <a:avLst/>
            </a:prstGeom>
          </p:spPr>
        </p:pic>
        <p:sp>
          <p:nvSpPr>
            <p:cNvPr id="13" name="Rectangle 12"/>
            <p:cNvSpPr/>
            <p:nvPr/>
          </p:nvSpPr>
          <p:spPr>
            <a:xfrm>
              <a:off x="6741268" y="9346"/>
              <a:ext cx="2122786" cy="186912"/>
            </a:xfrm>
            <a:prstGeom prst="rect">
              <a:avLst/>
            </a:prstGeom>
            <a:solidFill>
              <a:srgbClr val="FFFFFF"/>
            </a:solidFill>
          </p:spPr>
          <p:txBody>
            <a:bodyPr wrap="none" lIns="0" tIns="0" rIns="0" bIns="0">
              <a:noAutofit/>
            </a:bodyPr>
            <a:lstStyle/>
            <a:p>
              <a:pPr algn="ctr"/>
              <a:r>
                <a:rPr lang="en-US" b="1" dirty="0" err="1">
                  <a:latin typeface="Tahoma"/>
                </a:rPr>
                <a:t>Tulima</a:t>
              </a:r>
              <a:r>
                <a:rPr lang="en-US" b="1" dirty="0">
                  <a:latin typeface="Tahoma"/>
                </a:rPr>
                <a:t> Climate-Positivity</a:t>
              </a:r>
            </a:p>
          </p:txBody>
        </p:sp>
        <p:sp>
          <p:nvSpPr>
            <p:cNvPr id="14" name="Rectangle 13"/>
            <p:cNvSpPr/>
            <p:nvPr/>
          </p:nvSpPr>
          <p:spPr>
            <a:xfrm>
              <a:off x="2697292" y="560736"/>
              <a:ext cx="1898492" cy="328431"/>
            </a:xfrm>
            <a:prstGeom prst="rect">
              <a:avLst/>
            </a:prstGeom>
            <a:solidFill>
              <a:srgbClr val="FFFFFF"/>
            </a:solidFill>
          </p:spPr>
          <p:txBody>
            <a:bodyPr lIns="0" tIns="0" rIns="0" bIns="0">
              <a:noAutofit/>
            </a:bodyPr>
            <a:lstStyle/>
            <a:p>
              <a:pPr algn="ctr"/>
              <a:r>
                <a:rPr lang="en-US" sz="1051">
                  <a:latin typeface="Tahoma"/>
                </a:rPr>
                <a:t>Using 90% less water than traditional farming.</a:t>
              </a:r>
            </a:p>
          </p:txBody>
        </p:sp>
        <p:sp>
          <p:nvSpPr>
            <p:cNvPr id="15" name="Rectangle 14"/>
            <p:cNvSpPr/>
            <p:nvPr/>
          </p:nvSpPr>
          <p:spPr>
            <a:xfrm>
              <a:off x="5145840" y="544715"/>
              <a:ext cx="2296348" cy="325761"/>
            </a:xfrm>
            <a:prstGeom prst="rect">
              <a:avLst/>
            </a:prstGeom>
            <a:solidFill>
              <a:srgbClr val="FFFFFF"/>
            </a:solidFill>
          </p:spPr>
          <p:txBody>
            <a:bodyPr lIns="0" tIns="0" rIns="0" bIns="0">
              <a:noAutofit/>
            </a:bodyPr>
            <a:lstStyle/>
            <a:p>
              <a:pPr algn="ctr">
                <a:lnSpc>
                  <a:spcPct val="96000"/>
                </a:lnSpc>
              </a:pPr>
              <a:r>
                <a:rPr lang="en-US" sz="1051" dirty="0">
                  <a:latin typeface="Tahoma"/>
                </a:rPr>
                <a:t>Increasing yield by 10x from the same plot of land.</a:t>
              </a:r>
            </a:p>
          </p:txBody>
        </p:sp>
        <p:sp>
          <p:nvSpPr>
            <p:cNvPr id="16" name="Rectangle 15"/>
            <p:cNvSpPr/>
            <p:nvPr/>
          </p:nvSpPr>
          <p:spPr>
            <a:xfrm>
              <a:off x="7669152" y="560736"/>
              <a:ext cx="2347081" cy="328431"/>
            </a:xfrm>
            <a:prstGeom prst="rect">
              <a:avLst/>
            </a:prstGeom>
            <a:solidFill>
              <a:srgbClr val="FFFFFF"/>
            </a:solidFill>
          </p:spPr>
          <p:txBody>
            <a:bodyPr lIns="0" tIns="0" rIns="0" bIns="0">
              <a:noAutofit/>
            </a:bodyPr>
            <a:lstStyle/>
            <a:p>
              <a:pPr algn="ctr"/>
              <a:r>
                <a:rPr lang="en-US" sz="1051">
                  <a:latin typeface="Tahoma"/>
                </a:rPr>
                <a:t>Generating 60% of the renewable energy on our facility</a:t>
              </a:r>
            </a:p>
          </p:txBody>
        </p:sp>
        <p:sp>
          <p:nvSpPr>
            <p:cNvPr id="17" name="Rectangle 16"/>
            <p:cNvSpPr/>
            <p:nvPr/>
          </p:nvSpPr>
          <p:spPr>
            <a:xfrm>
              <a:off x="10443460" y="566076"/>
              <a:ext cx="2130797" cy="170891"/>
            </a:xfrm>
            <a:prstGeom prst="rect">
              <a:avLst/>
            </a:prstGeom>
            <a:solidFill>
              <a:srgbClr val="FFFFFF"/>
            </a:solidFill>
          </p:spPr>
          <p:txBody>
            <a:bodyPr wrap="none" lIns="0" tIns="0" rIns="0" bIns="0">
              <a:noAutofit/>
            </a:bodyPr>
            <a:lstStyle/>
            <a:p>
              <a:pPr algn="ctr"/>
              <a:r>
                <a:rPr lang="en-US" sz="1051">
                  <a:latin typeface="Tahoma"/>
                </a:rPr>
                <a:t>ZERO pesticide on our farms.</a:t>
              </a:r>
            </a:p>
          </p:txBody>
        </p:sp>
        <p:sp>
          <p:nvSpPr>
            <p:cNvPr id="18" name="Rectangle 17"/>
            <p:cNvSpPr/>
            <p:nvPr/>
          </p:nvSpPr>
          <p:spPr>
            <a:xfrm>
              <a:off x="2443626" y="1511317"/>
              <a:ext cx="2323049" cy="379164"/>
            </a:xfrm>
            <a:prstGeom prst="rect">
              <a:avLst/>
            </a:prstGeom>
            <a:solidFill>
              <a:srgbClr val="FFFFFF"/>
            </a:solidFill>
          </p:spPr>
          <p:txBody>
            <a:bodyPr lIns="0" tIns="0" rIns="0" bIns="0">
              <a:noAutofit/>
            </a:bodyPr>
            <a:lstStyle/>
            <a:p>
              <a:pPr algn="ctr">
                <a:lnSpc>
                  <a:spcPct val="95000"/>
                </a:lnSpc>
              </a:pPr>
              <a:r>
                <a:rPr lang="en-US" sz="832" dirty="0">
                  <a:latin typeface="Tahoma"/>
                </a:rPr>
                <a:t>We recirculate our nutrient-rich water for a month, then use it in open fields rather than disposing of it as waste water.</a:t>
              </a:r>
            </a:p>
          </p:txBody>
        </p:sp>
        <p:sp>
          <p:nvSpPr>
            <p:cNvPr id="19" name="Rectangle 18"/>
            <p:cNvSpPr/>
            <p:nvPr/>
          </p:nvSpPr>
          <p:spPr>
            <a:xfrm>
              <a:off x="5087096" y="1457914"/>
              <a:ext cx="2331060" cy="501992"/>
            </a:xfrm>
            <a:prstGeom prst="rect">
              <a:avLst/>
            </a:prstGeom>
            <a:solidFill>
              <a:srgbClr val="FFFFFF"/>
            </a:solidFill>
          </p:spPr>
          <p:txBody>
            <a:bodyPr lIns="0" tIns="0" rIns="0" bIns="0">
              <a:noAutofit/>
            </a:bodyPr>
            <a:lstStyle/>
            <a:p>
              <a:pPr algn="ctr">
                <a:lnSpc>
                  <a:spcPct val="96000"/>
                </a:lnSpc>
              </a:pPr>
              <a:r>
                <a:rPr lang="en-US" sz="832">
                  <a:latin typeface="Tahoma"/>
                </a:rPr>
                <a:t>Soilless water cultivation in high-tech greenhouses increases production by nearly 10x per square meter, compared to open cultivation..</a:t>
              </a:r>
            </a:p>
          </p:txBody>
        </p:sp>
        <p:sp>
          <p:nvSpPr>
            <p:cNvPr id="20" name="Rectangle 19"/>
            <p:cNvSpPr/>
            <p:nvPr/>
          </p:nvSpPr>
          <p:spPr>
            <a:xfrm>
              <a:off x="7775959" y="1548699"/>
              <a:ext cx="2266976" cy="403196"/>
            </a:xfrm>
            <a:prstGeom prst="rect">
              <a:avLst/>
            </a:prstGeom>
            <a:solidFill>
              <a:srgbClr val="FFFFFF"/>
            </a:solidFill>
          </p:spPr>
          <p:txBody>
            <a:bodyPr lIns="0" tIns="0" rIns="0" bIns="0">
              <a:noAutofit/>
            </a:bodyPr>
            <a:lstStyle/>
            <a:p>
              <a:pPr algn="ctr">
                <a:lnSpc>
                  <a:spcPct val="105000"/>
                </a:lnSpc>
              </a:pPr>
              <a:r>
                <a:rPr lang="en-US" sz="832">
                  <a:latin typeface="Tahoma"/>
                </a:rPr>
                <a:t>Furthermore, consumption is monitored and controlled by computers to ensure the lowest possible usage.</a:t>
              </a:r>
            </a:p>
          </p:txBody>
        </p:sp>
        <p:sp>
          <p:nvSpPr>
            <p:cNvPr id="21" name="Rectangle 20"/>
            <p:cNvSpPr/>
            <p:nvPr/>
          </p:nvSpPr>
          <p:spPr>
            <a:xfrm>
              <a:off x="10320632" y="1508647"/>
              <a:ext cx="2296348" cy="360473"/>
            </a:xfrm>
            <a:prstGeom prst="rect">
              <a:avLst/>
            </a:prstGeom>
            <a:solidFill>
              <a:srgbClr val="FFFFFF"/>
            </a:solidFill>
          </p:spPr>
          <p:txBody>
            <a:bodyPr lIns="0" tIns="0" rIns="0" bIns="0">
              <a:noAutofit/>
            </a:bodyPr>
            <a:lstStyle/>
            <a:p>
              <a:pPr algn="ctr">
                <a:lnSpc>
                  <a:spcPct val="96000"/>
                </a:lnSpc>
              </a:pPr>
              <a:r>
                <a:rPr lang="en-US" sz="832">
                  <a:latin typeface="Tahoma"/>
                </a:rPr>
                <a:t>We adopt and implement stringent biosecurity protocols to avoid ever using harmful chemicals to humans and Earth.</a:t>
              </a:r>
            </a:p>
          </p:txBody>
        </p:sp>
        <p:sp>
          <p:nvSpPr>
            <p:cNvPr id="22" name="Rectangle 21"/>
            <p:cNvSpPr/>
            <p:nvPr/>
          </p:nvSpPr>
          <p:spPr>
            <a:xfrm>
              <a:off x="2555773" y="2312368"/>
              <a:ext cx="2256295" cy="277698"/>
            </a:xfrm>
            <a:prstGeom prst="rect">
              <a:avLst/>
            </a:prstGeom>
            <a:solidFill>
              <a:srgbClr val="FFFFFF"/>
            </a:solidFill>
          </p:spPr>
          <p:txBody>
            <a:bodyPr lIns="0" tIns="0" rIns="0" bIns="0">
              <a:noAutofit/>
            </a:bodyPr>
            <a:lstStyle/>
            <a:p>
              <a:pPr algn="ctr"/>
              <a:r>
                <a:rPr lang="en-US" sz="964">
                  <a:latin typeface="Tahoma"/>
                </a:rPr>
                <a:t>Precision Farming eliminates any nutrients waste</a:t>
              </a:r>
            </a:p>
          </p:txBody>
        </p:sp>
        <p:sp>
          <p:nvSpPr>
            <p:cNvPr id="23" name="Rectangle 22"/>
            <p:cNvSpPr/>
            <p:nvPr/>
          </p:nvSpPr>
          <p:spPr>
            <a:xfrm>
              <a:off x="2523731" y="3190855"/>
              <a:ext cx="2301688" cy="624820"/>
            </a:xfrm>
            <a:prstGeom prst="rect">
              <a:avLst/>
            </a:prstGeom>
            <a:solidFill>
              <a:srgbClr val="FFFFFF"/>
            </a:solidFill>
          </p:spPr>
          <p:txBody>
            <a:bodyPr lIns="0" tIns="0" rIns="0" bIns="0">
              <a:noAutofit/>
            </a:bodyPr>
            <a:lstStyle/>
            <a:p>
              <a:pPr algn="ctr">
                <a:lnSpc>
                  <a:spcPct val="96000"/>
                </a:lnSpc>
              </a:pPr>
              <a:r>
                <a:rPr lang="en-US" sz="832">
                  <a:latin typeface="Tahoma"/>
                </a:rPr>
                <a:t>We closely control and monitor each stage of the growing cycle, providing our crops with precise amounts of nutrients in recycled water. Eliminating wastage and ground water contamination</a:t>
              </a:r>
            </a:p>
          </p:txBody>
        </p:sp>
        <p:sp>
          <p:nvSpPr>
            <p:cNvPr id="24" name="Rectangle 23"/>
            <p:cNvSpPr/>
            <p:nvPr/>
          </p:nvSpPr>
          <p:spPr>
            <a:xfrm>
              <a:off x="5602439" y="2282996"/>
              <a:ext cx="1516658" cy="307070"/>
            </a:xfrm>
            <a:prstGeom prst="rect">
              <a:avLst/>
            </a:prstGeom>
            <a:solidFill>
              <a:srgbClr val="FFFFFF"/>
            </a:solidFill>
          </p:spPr>
          <p:txBody>
            <a:bodyPr lIns="0" tIns="0" rIns="0" bIns="0">
              <a:noAutofit/>
            </a:bodyPr>
            <a:lstStyle/>
            <a:p>
              <a:pPr algn="ctr"/>
              <a:r>
                <a:rPr lang="en-US" sz="1051">
                  <a:latin typeface="Tahoma"/>
                </a:rPr>
                <a:t>Using Coco Peat as a soil </a:t>
              </a:r>
              <a:r>
                <a:rPr lang="en-US" sz="1139">
                  <a:latin typeface="Tahoma"/>
                </a:rPr>
                <a:t>substitute</a:t>
              </a:r>
            </a:p>
          </p:txBody>
        </p:sp>
        <p:sp>
          <p:nvSpPr>
            <p:cNvPr id="25" name="Rectangle 24"/>
            <p:cNvSpPr/>
            <p:nvPr/>
          </p:nvSpPr>
          <p:spPr>
            <a:xfrm>
              <a:off x="5145840" y="3206876"/>
              <a:ext cx="2282997" cy="536705"/>
            </a:xfrm>
            <a:prstGeom prst="rect">
              <a:avLst/>
            </a:prstGeom>
            <a:solidFill>
              <a:srgbClr val="FFFFFF"/>
            </a:solidFill>
          </p:spPr>
          <p:txBody>
            <a:bodyPr lIns="0" tIns="0" rIns="0" bIns="0">
              <a:noAutofit/>
            </a:bodyPr>
            <a:lstStyle/>
            <a:p>
              <a:pPr algn="ctr">
                <a:lnSpc>
                  <a:spcPct val="105000"/>
                </a:lnSpc>
              </a:pPr>
              <a:r>
                <a:rPr lang="en-US" sz="832">
                  <a:latin typeface="Tahoma"/>
                </a:rPr>
                <a:t>Using a natural substrate allows us to eliminate diseases caused by soil degradation, reuse it multiple times, and ensure biodegradation after use.</a:t>
              </a:r>
            </a:p>
          </p:txBody>
        </p:sp>
        <p:sp>
          <p:nvSpPr>
            <p:cNvPr id="26" name="Rectangle 25"/>
            <p:cNvSpPr/>
            <p:nvPr/>
          </p:nvSpPr>
          <p:spPr>
            <a:xfrm>
              <a:off x="8152453" y="2365772"/>
              <a:ext cx="1735612" cy="141519"/>
            </a:xfrm>
            <a:prstGeom prst="rect">
              <a:avLst/>
            </a:prstGeom>
            <a:solidFill>
              <a:srgbClr val="FFFFFF"/>
            </a:solidFill>
          </p:spPr>
          <p:txBody>
            <a:bodyPr wrap="none" lIns="0" tIns="0" rIns="0" bIns="0">
              <a:noAutofit/>
            </a:bodyPr>
            <a:lstStyle/>
            <a:p>
              <a:pPr algn="ctr"/>
              <a:r>
                <a:rPr lang="en-US" sz="1051">
                  <a:latin typeface="Tahoma"/>
                </a:rPr>
                <a:t>No seasonal Limitations</a:t>
              </a:r>
            </a:p>
          </p:txBody>
        </p:sp>
        <p:sp>
          <p:nvSpPr>
            <p:cNvPr id="27" name="Rectangle 26"/>
            <p:cNvSpPr/>
            <p:nvPr/>
          </p:nvSpPr>
          <p:spPr>
            <a:xfrm>
              <a:off x="7802661" y="3254939"/>
              <a:ext cx="2221583" cy="504662"/>
            </a:xfrm>
            <a:prstGeom prst="rect">
              <a:avLst/>
            </a:prstGeom>
            <a:solidFill>
              <a:srgbClr val="FFFFFF"/>
            </a:solidFill>
          </p:spPr>
          <p:txBody>
            <a:bodyPr lIns="0" tIns="0" rIns="0" bIns="0">
              <a:noAutofit/>
            </a:bodyPr>
            <a:lstStyle/>
            <a:p>
              <a:pPr algn="ctr">
                <a:lnSpc>
                  <a:spcPct val="96000"/>
                </a:lnSpc>
              </a:pPr>
              <a:r>
                <a:rPr lang="en-US" sz="832">
                  <a:latin typeface="Tahoma"/>
                </a:rPr>
                <a:t>For 365 days a year, we grow in climate-controlled greenhouses and shipping containers. Providing consistent supply regardless of season.</a:t>
              </a:r>
            </a:p>
          </p:txBody>
        </p:sp>
        <p:sp>
          <p:nvSpPr>
            <p:cNvPr id="28" name="Rectangle 27"/>
            <p:cNvSpPr/>
            <p:nvPr/>
          </p:nvSpPr>
          <p:spPr>
            <a:xfrm>
              <a:off x="10408748" y="2424516"/>
              <a:ext cx="1959906" cy="299059"/>
            </a:xfrm>
            <a:prstGeom prst="rect">
              <a:avLst/>
            </a:prstGeom>
            <a:solidFill>
              <a:srgbClr val="FFFFFF"/>
            </a:solidFill>
          </p:spPr>
          <p:txBody>
            <a:bodyPr lIns="0" tIns="0" rIns="0" bIns="0">
              <a:noAutofit/>
            </a:bodyPr>
            <a:lstStyle/>
            <a:p>
              <a:pPr algn="ctr"/>
              <a:r>
                <a:rPr lang="en-US" sz="1051">
                  <a:latin typeface="Tahoma"/>
                </a:rPr>
                <a:t>Focusing on extending the shelf-life</a:t>
              </a:r>
            </a:p>
          </p:txBody>
        </p:sp>
        <p:sp>
          <p:nvSpPr>
            <p:cNvPr id="29" name="Rectangle 28"/>
            <p:cNvSpPr/>
            <p:nvPr/>
          </p:nvSpPr>
          <p:spPr>
            <a:xfrm>
              <a:off x="10309952" y="3289651"/>
              <a:ext cx="2312369" cy="480631"/>
            </a:xfrm>
            <a:prstGeom prst="rect">
              <a:avLst/>
            </a:prstGeom>
            <a:solidFill>
              <a:srgbClr val="FFFFFF"/>
            </a:solidFill>
          </p:spPr>
          <p:txBody>
            <a:bodyPr lIns="0" tIns="0" rIns="0" bIns="0">
              <a:noAutofit/>
            </a:bodyPr>
            <a:lstStyle/>
            <a:p>
              <a:pPr algn="ctr">
                <a:lnSpc>
                  <a:spcPct val="96000"/>
                </a:lnSpc>
              </a:pPr>
              <a:r>
                <a:rPr lang="en-US" sz="832">
                  <a:latin typeface="Tahoma"/>
                </a:rPr>
                <a:t>Using the most recent methods available to naturally extend the shelf-life of our produce, we are able to reduce food waste.</a:t>
              </a:r>
            </a:p>
          </p:txBody>
        </p:sp>
        <p:sp>
          <p:nvSpPr>
            <p:cNvPr id="30" name="Rectangle 29"/>
            <p:cNvSpPr/>
            <p:nvPr/>
          </p:nvSpPr>
          <p:spPr>
            <a:xfrm>
              <a:off x="2643889" y="4288295"/>
              <a:ext cx="2258965" cy="325761"/>
            </a:xfrm>
            <a:prstGeom prst="rect">
              <a:avLst/>
            </a:prstGeom>
            <a:solidFill>
              <a:srgbClr val="FFFFFF"/>
            </a:solidFill>
          </p:spPr>
          <p:txBody>
            <a:bodyPr lIns="0" tIns="0" rIns="0" bIns="0">
              <a:noAutofit/>
            </a:bodyPr>
            <a:lstStyle/>
            <a:p>
              <a:pPr algn="ctr">
                <a:lnSpc>
                  <a:spcPct val="96000"/>
                </a:lnSpc>
              </a:pPr>
              <a:r>
                <a:rPr lang="en-US" sz="1051">
                  <a:latin typeface="Tahoma"/>
                </a:rPr>
                <a:t>Minimizing our post-consumer packaging waste</a:t>
              </a:r>
            </a:p>
          </p:txBody>
        </p:sp>
        <p:sp>
          <p:nvSpPr>
            <p:cNvPr id="31" name="Rectangle 30"/>
            <p:cNvSpPr/>
            <p:nvPr/>
          </p:nvSpPr>
          <p:spPr>
            <a:xfrm>
              <a:off x="2595826" y="5305631"/>
              <a:ext cx="2208232" cy="259007"/>
            </a:xfrm>
            <a:prstGeom prst="rect">
              <a:avLst/>
            </a:prstGeom>
            <a:solidFill>
              <a:srgbClr val="FFFFFF"/>
            </a:solidFill>
          </p:spPr>
          <p:txBody>
            <a:bodyPr lIns="0" tIns="0" rIns="0" bIns="0">
              <a:noAutofit/>
            </a:bodyPr>
            <a:lstStyle/>
            <a:p>
              <a:pPr algn="ctr">
                <a:lnSpc>
                  <a:spcPct val="96000"/>
                </a:lnSpc>
              </a:pPr>
              <a:r>
                <a:rPr lang="en-US" sz="832">
                  <a:latin typeface="Tahoma"/>
                </a:rPr>
                <a:t>We use recycled cardboard, kraft paper and biodegradable for our packaging</a:t>
              </a:r>
            </a:p>
          </p:txBody>
        </p:sp>
        <p:sp>
          <p:nvSpPr>
            <p:cNvPr id="32" name="Rectangle 31"/>
            <p:cNvSpPr/>
            <p:nvPr/>
          </p:nvSpPr>
          <p:spPr>
            <a:xfrm>
              <a:off x="5209924" y="4229552"/>
              <a:ext cx="2210902" cy="296389"/>
            </a:xfrm>
            <a:prstGeom prst="rect">
              <a:avLst/>
            </a:prstGeom>
            <a:solidFill>
              <a:srgbClr val="FFFFFF"/>
            </a:solidFill>
          </p:spPr>
          <p:txBody>
            <a:bodyPr lIns="0" tIns="0" rIns="0" bIns="0">
              <a:noAutofit/>
            </a:bodyPr>
            <a:lstStyle/>
            <a:p>
              <a:pPr algn="ctr">
                <a:lnSpc>
                  <a:spcPct val="96000"/>
                </a:lnSpc>
              </a:pPr>
              <a:r>
                <a:rPr lang="en-US" sz="1051">
                  <a:latin typeface="Tahoma"/>
                </a:rPr>
                <a:t>We reuse, recycle and upcycle materials</a:t>
              </a:r>
            </a:p>
          </p:txBody>
        </p:sp>
        <p:sp>
          <p:nvSpPr>
            <p:cNvPr id="33" name="Rectangle 32"/>
            <p:cNvSpPr/>
            <p:nvPr/>
          </p:nvSpPr>
          <p:spPr>
            <a:xfrm>
              <a:off x="5290029" y="5252227"/>
              <a:ext cx="2032001" cy="381835"/>
            </a:xfrm>
            <a:prstGeom prst="rect">
              <a:avLst/>
            </a:prstGeom>
            <a:solidFill>
              <a:srgbClr val="FFFFFF"/>
            </a:solidFill>
          </p:spPr>
          <p:txBody>
            <a:bodyPr lIns="0" tIns="0" rIns="0" bIns="0">
              <a:noAutofit/>
            </a:bodyPr>
            <a:lstStyle/>
            <a:p>
              <a:pPr algn="ctr">
                <a:lnSpc>
                  <a:spcPct val="96000"/>
                </a:lnSpc>
              </a:pPr>
              <a:r>
                <a:rPr lang="en-US" sz="832" dirty="0">
                  <a:latin typeface="Tahoma"/>
                </a:rPr>
                <a:t>We upcycle materials such as wood, plastic, and metal to create new functional products for our farms.</a:t>
              </a:r>
            </a:p>
          </p:txBody>
        </p:sp>
        <p:sp>
          <p:nvSpPr>
            <p:cNvPr id="35" name="Rectangle 34"/>
            <p:cNvSpPr/>
            <p:nvPr/>
          </p:nvSpPr>
          <p:spPr>
            <a:xfrm>
              <a:off x="8104390" y="4245573"/>
              <a:ext cx="1805036" cy="659532"/>
            </a:xfrm>
            <a:prstGeom prst="rect">
              <a:avLst/>
            </a:prstGeom>
            <a:solidFill>
              <a:srgbClr val="FFFFFF"/>
            </a:solidFill>
          </p:spPr>
          <p:txBody>
            <a:bodyPr lIns="0" tIns="0" rIns="0" bIns="0">
              <a:noAutofit/>
            </a:bodyPr>
            <a:lstStyle/>
            <a:p>
              <a:pPr indent="36046" algn="just"/>
              <a:r>
                <a:rPr lang="en-US" sz="1051">
                  <a:latin typeface="Tahoma"/>
                </a:rPr>
                <a:t>Zero Agricultural Waste</a:t>
              </a:r>
            </a:p>
            <a:p>
              <a:pPr algn="ctr" rtl="1">
                <a:lnSpc>
                  <a:spcPct val="75000"/>
                </a:lnSpc>
              </a:pPr>
              <a:r>
                <a:rPr lang="ar-SA" sz="6482">
                  <a:latin typeface="Tahoma"/>
                </a:rPr>
                <a:t>٠،</a:t>
              </a:r>
            </a:p>
          </p:txBody>
        </p:sp>
        <p:sp>
          <p:nvSpPr>
            <p:cNvPr id="36" name="Rectangle 35"/>
            <p:cNvSpPr/>
            <p:nvPr/>
          </p:nvSpPr>
          <p:spPr>
            <a:xfrm>
              <a:off x="8606382" y="4907775"/>
              <a:ext cx="461940" cy="272358"/>
            </a:xfrm>
            <a:prstGeom prst="rect">
              <a:avLst/>
            </a:prstGeom>
            <a:solidFill>
              <a:srgbClr val="A57454"/>
            </a:solidFill>
          </p:spPr>
          <p:txBody>
            <a:bodyPr wrap="none" lIns="0" tIns="0" rIns="0" bIns="0">
              <a:noAutofit/>
            </a:bodyPr>
            <a:lstStyle/>
            <a:p>
              <a:pPr algn="ctr"/>
              <a:r>
                <a:rPr lang="en-US" sz="657" u="sng">
                  <a:latin typeface="Arial"/>
                </a:rPr>
                <a:t>nl In</a:t>
              </a:r>
            </a:p>
          </p:txBody>
        </p:sp>
        <p:sp>
          <p:nvSpPr>
            <p:cNvPr id="37" name="Rectangle 36"/>
            <p:cNvSpPr/>
            <p:nvPr/>
          </p:nvSpPr>
          <p:spPr>
            <a:xfrm>
              <a:off x="7789310" y="5238877"/>
              <a:ext cx="2242944" cy="472620"/>
            </a:xfrm>
            <a:prstGeom prst="rect">
              <a:avLst/>
            </a:prstGeom>
            <a:solidFill>
              <a:srgbClr val="FFFFFF"/>
            </a:solidFill>
          </p:spPr>
          <p:txBody>
            <a:bodyPr lIns="0" tIns="0" rIns="0" bIns="0">
              <a:noAutofit/>
            </a:bodyPr>
            <a:lstStyle/>
            <a:p>
              <a:pPr algn="ctr">
                <a:lnSpc>
                  <a:spcPct val="96000"/>
                </a:lnSpc>
              </a:pPr>
              <a:r>
                <a:rPr lang="en-US" sz="832">
                  <a:latin typeface="Tahoma"/>
                </a:rPr>
                <a:t>Agriculture waste from pruning and trimming is recycled into organic materials used as soil fertilizers for openfield farming. .</a:t>
              </a:r>
            </a:p>
          </p:txBody>
        </p:sp>
        <p:sp>
          <p:nvSpPr>
            <p:cNvPr id="38" name="Rectangle 37"/>
            <p:cNvSpPr/>
            <p:nvPr/>
          </p:nvSpPr>
          <p:spPr>
            <a:xfrm>
              <a:off x="10536916" y="4264264"/>
              <a:ext cx="2141478" cy="170891"/>
            </a:xfrm>
            <a:prstGeom prst="rect">
              <a:avLst/>
            </a:prstGeom>
            <a:solidFill>
              <a:srgbClr val="FFFFFF"/>
            </a:solidFill>
          </p:spPr>
          <p:txBody>
            <a:bodyPr wrap="none" lIns="0" tIns="0" rIns="0" bIns="0">
              <a:noAutofit/>
            </a:bodyPr>
            <a:lstStyle/>
            <a:p>
              <a:r>
                <a:rPr lang="en-US" sz="1051">
                  <a:latin typeface="Tahoma"/>
                </a:rPr>
                <a:t>Local production all year long</a:t>
              </a:r>
            </a:p>
          </p:txBody>
        </p:sp>
        <p:sp>
          <p:nvSpPr>
            <p:cNvPr id="39" name="Rectangle 38"/>
            <p:cNvSpPr/>
            <p:nvPr/>
          </p:nvSpPr>
          <p:spPr>
            <a:xfrm>
              <a:off x="10536917" y="5260238"/>
              <a:ext cx="2152158" cy="357803"/>
            </a:xfrm>
            <a:prstGeom prst="rect">
              <a:avLst/>
            </a:prstGeom>
            <a:solidFill>
              <a:srgbClr val="FFFFFF"/>
            </a:solidFill>
          </p:spPr>
          <p:txBody>
            <a:bodyPr lIns="0" tIns="0" rIns="0" bIns="0">
              <a:noAutofit/>
            </a:bodyPr>
            <a:lstStyle/>
            <a:p>
              <a:pPr algn="ctr">
                <a:lnSpc>
                  <a:spcPct val="95000"/>
                </a:lnSpc>
              </a:pPr>
              <a:r>
                <a:rPr lang="en-US" sz="832">
                  <a:latin typeface="Tahoma"/>
                </a:rPr>
                <a:t>Providing a local alternative to importing produce, which results in CO2 emissions and food miles travelled.</a:t>
              </a:r>
            </a:p>
          </p:txBody>
        </p:sp>
      </p:gr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091566" y="2607057"/>
            <a:ext cx="2936218" cy="5983127"/>
          </a:xfrm>
          <a:prstGeom prst="rect">
            <a:avLst/>
          </a:prstGeom>
        </p:spPr>
      </p:pic>
      <p:sp>
        <p:nvSpPr>
          <p:cNvPr id="3" name="Rectangle 2"/>
          <p:cNvSpPr/>
          <p:nvPr/>
        </p:nvSpPr>
        <p:spPr>
          <a:xfrm>
            <a:off x="562103" y="1976674"/>
            <a:ext cx="5074080" cy="7478222"/>
          </a:xfrm>
          <a:prstGeom prst="rect">
            <a:avLst/>
          </a:prstGeom>
          <a:solidFill>
            <a:srgbClr val="FFFFFF"/>
          </a:solidFill>
        </p:spPr>
        <p:txBody>
          <a:bodyPr lIns="0" tIns="0" rIns="0" bIns="0">
            <a:noAutofit/>
          </a:bodyPr>
          <a:lstStyle/>
          <a:p>
            <a:pPr marL="157592" indent="11125">
              <a:spcAft>
                <a:spcPts val="429"/>
              </a:spcAft>
            </a:pPr>
            <a:r>
              <a:rPr lang="en-US" b="1" dirty="0">
                <a:latin typeface="Verdana"/>
              </a:rPr>
              <a:t>Social Responsibility</a:t>
            </a:r>
          </a:p>
          <a:p>
            <a:pPr marL="157592" indent="-189128" defTabSz="358625">
              <a:lnSpc>
                <a:spcPct val="89000"/>
              </a:lnSpc>
              <a:spcAft>
                <a:spcPts val="429"/>
              </a:spcAft>
              <a:tabLst>
                <a:tab pos="358625" algn="l"/>
              </a:tabLst>
            </a:pPr>
            <a:r>
              <a:rPr lang="en-US" dirty="0">
                <a:latin typeface="Arial"/>
              </a:rPr>
              <a:t>•</a:t>
            </a:r>
            <a:r>
              <a:rPr lang="en-US" dirty="0">
                <a:latin typeface="Calibri"/>
              </a:rPr>
              <a:t>	Our produce is the best not only because of how we grow it, but also because of who grows it. Our greenhouses were built by simple farmers who we taught news skills and are now our pride and joy.</a:t>
            </a:r>
          </a:p>
          <a:p>
            <a:pPr marL="157592" indent="-189128" defTabSz="358625">
              <a:lnSpc>
                <a:spcPct val="86000"/>
              </a:lnSpc>
              <a:spcAft>
                <a:spcPts val="429"/>
              </a:spcAft>
              <a:tabLst>
                <a:tab pos="358625" algn="l"/>
              </a:tabLst>
            </a:pPr>
            <a:r>
              <a:rPr lang="en-US" dirty="0">
                <a:latin typeface="Arial"/>
              </a:rPr>
              <a:t>•</a:t>
            </a:r>
            <a:r>
              <a:rPr lang="en-US" dirty="0">
                <a:latin typeface="Calibri"/>
              </a:rPr>
              <a:t>	We’re committed to empowering underprivileged members of the community we work within, by providing jobs, training, and opportunities.</a:t>
            </a:r>
          </a:p>
          <a:p>
            <a:pPr marL="157592" indent="-189128" defTabSz="358625">
              <a:lnSpc>
                <a:spcPct val="89000"/>
              </a:lnSpc>
              <a:spcAft>
                <a:spcPts val="429"/>
              </a:spcAft>
              <a:tabLst>
                <a:tab pos="358625" algn="l"/>
              </a:tabLst>
            </a:pPr>
            <a:r>
              <a:rPr lang="en-US" dirty="0">
                <a:latin typeface="Arial"/>
              </a:rPr>
              <a:t>•</a:t>
            </a:r>
            <a:r>
              <a:rPr lang="en-US" dirty="0">
                <a:latin typeface="Calibri"/>
              </a:rPr>
              <a:t>	Creating an educational center on the farm to teach intensive courses in (literacy - English -computer) not only for our team, but also for the surrounding community.</a:t>
            </a:r>
          </a:p>
          <a:p>
            <a:pPr marL="157592" indent="-189128" defTabSz="358625">
              <a:lnSpc>
                <a:spcPct val="88000"/>
              </a:lnSpc>
              <a:spcAft>
                <a:spcPts val="429"/>
              </a:spcAft>
              <a:tabLst>
                <a:tab pos="358625" algn="l"/>
              </a:tabLst>
            </a:pPr>
            <a:r>
              <a:rPr lang="en-US" dirty="0">
                <a:latin typeface="Arial"/>
              </a:rPr>
              <a:t>•</a:t>
            </a:r>
            <a:r>
              <a:rPr lang="en-US" dirty="0">
                <a:latin typeface="Calibri"/>
              </a:rPr>
              <a:t>	We are dedicated to empowering women in a traditionally male-dominated field in rural areas.</a:t>
            </a:r>
          </a:p>
          <a:p>
            <a:pPr defTabSz="201032">
              <a:lnSpc>
                <a:spcPct val="88000"/>
              </a:lnSpc>
              <a:spcAft>
                <a:spcPts val="429"/>
              </a:spcAft>
              <a:tabLst>
                <a:tab pos="201032" algn="l"/>
              </a:tabLst>
            </a:pPr>
            <a:r>
              <a:rPr lang="en-US" dirty="0">
                <a:latin typeface="Arial"/>
              </a:rPr>
              <a:t>•</a:t>
            </a:r>
            <a:r>
              <a:rPr lang="en-US" dirty="0">
                <a:latin typeface="Calibri"/>
              </a:rPr>
              <a:t>	We are gender, color and religion blind.</a:t>
            </a:r>
          </a:p>
          <a:p>
            <a:pPr defTabSz="201032">
              <a:lnSpc>
                <a:spcPct val="88000"/>
              </a:lnSpc>
              <a:spcAft>
                <a:spcPts val="429"/>
              </a:spcAft>
              <a:tabLst>
                <a:tab pos="201032" algn="l"/>
              </a:tabLst>
            </a:pPr>
            <a:r>
              <a:rPr lang="en-US" dirty="0">
                <a:latin typeface="Arial"/>
              </a:rPr>
              <a:t>•</a:t>
            </a:r>
            <a:r>
              <a:rPr lang="en-US" dirty="0">
                <a:latin typeface="Calibri"/>
              </a:rPr>
              <a:t>	85% of our team are under the age of 30</a:t>
            </a:r>
          </a:p>
          <a:p>
            <a:pPr marL="157592" indent="-189128" defTabSz="358625">
              <a:lnSpc>
                <a:spcPct val="86000"/>
              </a:lnSpc>
              <a:spcAft>
                <a:spcPts val="429"/>
              </a:spcAft>
              <a:tabLst>
                <a:tab pos="358625" algn="l"/>
              </a:tabLst>
            </a:pPr>
            <a:r>
              <a:rPr lang="en-US" dirty="0">
                <a:latin typeface="Arial"/>
              </a:rPr>
              <a:t>•</a:t>
            </a:r>
            <a:r>
              <a:rPr lang="en-US" dirty="0">
                <a:latin typeface="Calibri"/>
              </a:rPr>
              <a:t>	We offer part-time jobs for Agriculture students in universities to train and gain experience in the field.</a:t>
            </a:r>
          </a:p>
          <a:p>
            <a:pPr marL="157592" indent="-189128" defTabSz="358625">
              <a:lnSpc>
                <a:spcPct val="86000"/>
              </a:lnSpc>
              <a:tabLst>
                <a:tab pos="358625" algn="l"/>
              </a:tabLst>
            </a:pPr>
            <a:r>
              <a:rPr lang="en-US" dirty="0">
                <a:latin typeface="Arial"/>
              </a:rPr>
              <a:t>•</a:t>
            </a:r>
            <a:r>
              <a:rPr lang="en-US" dirty="0">
                <a:latin typeface="Calibri"/>
              </a:rPr>
              <a:t>	Spreading awareness about hot-topics in the world today, such as climate-change, gender equality and food security through our digital presence</a:t>
            </a:r>
          </a:p>
        </p:txBody>
      </p:sp>
      <p:sp>
        <p:nvSpPr>
          <p:cNvPr id="4" name="Rectangle 3"/>
          <p:cNvSpPr/>
          <p:nvPr/>
        </p:nvSpPr>
        <p:spPr>
          <a:xfrm>
            <a:off x="9483168" y="1976674"/>
            <a:ext cx="5074079" cy="7679389"/>
          </a:xfrm>
          <a:prstGeom prst="rect">
            <a:avLst/>
          </a:prstGeom>
          <a:solidFill>
            <a:srgbClr val="FFFFFF"/>
          </a:solidFill>
        </p:spPr>
        <p:txBody>
          <a:bodyPr lIns="0" tIns="0" rIns="0" bIns="0">
            <a:noAutofit/>
          </a:bodyPr>
          <a:lstStyle/>
          <a:p>
            <a:pPr marL="146467" indent="22250" algn="just">
              <a:lnSpc>
                <a:spcPct val="95000"/>
              </a:lnSpc>
              <a:spcAft>
                <a:spcPts val="1042"/>
              </a:spcAft>
            </a:pPr>
            <a:r>
              <a:rPr lang="en-US" b="1" dirty="0">
                <a:latin typeface="Tahoma"/>
              </a:rPr>
              <a:t>Economic Impact</a:t>
            </a:r>
          </a:p>
          <a:p>
            <a:pPr marL="146467" indent="-178003" algn="just" defTabSz="347500">
              <a:lnSpc>
                <a:spcPct val="115000"/>
              </a:lnSpc>
              <a:spcAft>
                <a:spcPts val="552"/>
              </a:spcAft>
              <a:tabLst>
                <a:tab pos="347500" algn="l"/>
              </a:tabLst>
            </a:pPr>
            <a:r>
              <a:rPr lang="en-US" sz="2000" dirty="0">
                <a:latin typeface="Arial"/>
              </a:rPr>
              <a:t>•</a:t>
            </a:r>
            <a:r>
              <a:rPr lang="en-US" sz="2000" dirty="0">
                <a:latin typeface="Calibri"/>
              </a:rPr>
              <a:t>	Modern farming methods have been shown to be profitable without sacrificing quality, yield or having an environmental impact.</a:t>
            </a:r>
          </a:p>
          <a:p>
            <a:pPr marL="146467" indent="-178003" algn="just" defTabSz="347500">
              <a:lnSpc>
                <a:spcPct val="115000"/>
              </a:lnSpc>
              <a:spcAft>
                <a:spcPts val="552"/>
              </a:spcAft>
              <a:tabLst>
                <a:tab pos="347500" algn="l"/>
              </a:tabLst>
            </a:pPr>
            <a:r>
              <a:rPr lang="en-US" sz="2000" dirty="0">
                <a:latin typeface="Arial"/>
              </a:rPr>
              <a:t>•</a:t>
            </a:r>
            <a:r>
              <a:rPr lang="en-US" sz="2000" dirty="0">
                <a:latin typeface="Calibri"/>
              </a:rPr>
              <a:t>	Chemical pesticide-free products command higher selling prices in local markets and export markets, increasing revenues and improving farmers livelihoods.</a:t>
            </a:r>
          </a:p>
          <a:p>
            <a:pPr marL="146467" indent="-178003" algn="just" defTabSz="347500">
              <a:lnSpc>
                <a:spcPct val="119000"/>
              </a:lnSpc>
              <a:spcAft>
                <a:spcPts val="552"/>
              </a:spcAft>
              <a:tabLst>
                <a:tab pos="347500" algn="l"/>
              </a:tabLst>
            </a:pPr>
            <a:r>
              <a:rPr lang="en-US" sz="2000" dirty="0">
                <a:latin typeface="Arial"/>
              </a:rPr>
              <a:t>•</a:t>
            </a:r>
            <a:r>
              <a:rPr lang="en-US" sz="2000" dirty="0">
                <a:latin typeface="Calibri"/>
              </a:rPr>
              <a:t>	Through precision farming in our greenhouses, allows us to produce 10x the yield from the same plot of land.</a:t>
            </a:r>
          </a:p>
          <a:p>
            <a:pPr marL="146467" indent="-178003" algn="just" defTabSz="347500">
              <a:lnSpc>
                <a:spcPct val="115000"/>
              </a:lnSpc>
              <a:spcAft>
                <a:spcPts val="552"/>
              </a:spcAft>
              <a:tabLst>
                <a:tab pos="347500" algn="l"/>
              </a:tabLst>
            </a:pPr>
            <a:r>
              <a:rPr lang="en-US" sz="2000" dirty="0">
                <a:latin typeface="Arial"/>
              </a:rPr>
              <a:t>•</a:t>
            </a:r>
            <a:r>
              <a:rPr lang="en-US" sz="2000" dirty="0">
                <a:latin typeface="Calibri"/>
              </a:rPr>
              <a:t>	By increasing our yield, we can sell our produce at a lower price than what is currently available on the market, allowing us to reach as many families as possible.</a:t>
            </a:r>
          </a:p>
          <a:p>
            <a:pPr marL="146467" indent="-178003" algn="just" defTabSz="347500">
              <a:lnSpc>
                <a:spcPct val="115000"/>
              </a:lnSpc>
              <a:tabLst>
                <a:tab pos="347500" algn="l"/>
              </a:tabLst>
            </a:pPr>
            <a:r>
              <a:rPr lang="en-US" sz="2000" dirty="0">
                <a:latin typeface="Arial"/>
              </a:rPr>
              <a:t>•</a:t>
            </a:r>
            <a:r>
              <a:rPr lang="en-US" sz="2000" dirty="0">
                <a:latin typeface="Calibri"/>
              </a:rPr>
              <a:t>	</a:t>
            </a:r>
            <a:r>
              <a:rPr lang="en-US" sz="2000" dirty="0" err="1">
                <a:latin typeface="Calibri"/>
              </a:rPr>
              <a:t>Tulima</a:t>
            </a:r>
            <a:r>
              <a:rPr lang="en-US" sz="2000" dirty="0">
                <a:latin typeface="Calibri"/>
              </a:rPr>
              <a:t> aims to break the stereotype that clean, pesticide free, environmentally friendly produce must be sold at a highest price and is only aimed at a certain social class</a:t>
            </a:r>
          </a:p>
        </p:txBody>
      </p:sp>
    </p:spTree>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7883782" y="2490258"/>
            <a:ext cx="6332476" cy="6007886"/>
          </a:xfrm>
          <a:prstGeom prst="rect">
            <a:avLst/>
          </a:prstGeom>
        </p:spPr>
      </p:pic>
      <p:sp>
        <p:nvSpPr>
          <p:cNvPr id="3" name="Rectangle 2"/>
          <p:cNvSpPr/>
          <p:nvPr/>
        </p:nvSpPr>
        <p:spPr>
          <a:xfrm>
            <a:off x="903092" y="1771898"/>
            <a:ext cx="6485260" cy="7262373"/>
          </a:xfrm>
          <a:prstGeom prst="rect">
            <a:avLst/>
          </a:prstGeom>
          <a:solidFill>
            <a:srgbClr val="FFFFFF"/>
          </a:solidFill>
        </p:spPr>
        <p:txBody>
          <a:bodyPr lIns="0" tIns="0" rIns="0" bIns="0">
            <a:noAutofit/>
          </a:bodyPr>
          <a:lstStyle/>
          <a:p>
            <a:pPr marL="190968" indent="33376">
              <a:spcAft>
                <a:spcPts val="552"/>
              </a:spcAft>
            </a:pPr>
            <a:r>
              <a:rPr lang="en-US" sz="2400" b="1" dirty="0">
                <a:latin typeface="Verdana"/>
              </a:rPr>
              <a:t>Two to Three Expansion Plan</a:t>
            </a:r>
          </a:p>
          <a:p>
            <a:pPr marL="190968" indent="-222504" defTabSz="392000">
              <a:lnSpc>
                <a:spcPct val="105000"/>
              </a:lnSpc>
              <a:spcAft>
                <a:spcPts val="920"/>
              </a:spcAft>
              <a:tabLst>
                <a:tab pos="392000" algn="l"/>
              </a:tabLst>
            </a:pPr>
            <a:r>
              <a:rPr lang="en-US" sz="2400" dirty="0">
                <a:solidFill>
                  <a:srgbClr val="00B050"/>
                </a:solidFill>
                <a:latin typeface="Arial"/>
              </a:rPr>
              <a:t>•</a:t>
            </a:r>
            <a:r>
              <a:rPr lang="en-US" sz="2400" dirty="0">
                <a:latin typeface="Arial"/>
              </a:rPr>
              <a:t>	By 2025, </a:t>
            </a:r>
            <a:r>
              <a:rPr lang="en-US" sz="2400" dirty="0" err="1">
                <a:latin typeface="Arial"/>
              </a:rPr>
              <a:t>Tulima</a:t>
            </a:r>
            <a:r>
              <a:rPr lang="en-US" sz="2400" dirty="0">
                <a:latin typeface="Arial"/>
              </a:rPr>
              <a:t> plans to be 85% solar powered. Purchasing carbon credits, deliver produce by electric vehicle, reach 0 plastic on the farm, and advocate for a greener future</a:t>
            </a:r>
            <a:r>
              <a:rPr lang="en-US" sz="2400" dirty="0">
                <a:solidFill>
                  <a:srgbClr val="888888"/>
                </a:solidFill>
                <a:latin typeface="Arial"/>
              </a:rPr>
              <a:t>.</a:t>
            </a:r>
          </a:p>
          <a:p>
            <a:pPr marL="190968" indent="-222504" defTabSz="392000">
              <a:lnSpc>
                <a:spcPct val="109000"/>
              </a:lnSpc>
              <a:spcAft>
                <a:spcPts val="1840"/>
              </a:spcAft>
              <a:tabLst>
                <a:tab pos="392000" algn="l"/>
              </a:tabLst>
            </a:pPr>
            <a:r>
              <a:rPr lang="en-US" sz="2400" dirty="0">
                <a:solidFill>
                  <a:srgbClr val="00B050"/>
                </a:solidFill>
                <a:latin typeface="Arial"/>
              </a:rPr>
              <a:t>•</a:t>
            </a:r>
            <a:r>
              <a:rPr lang="en-US" sz="2000" dirty="0">
                <a:latin typeface="Tahoma"/>
              </a:rPr>
              <a:t>	Constructing greenhouses on the 2 acres of land currently available at </a:t>
            </a:r>
            <a:r>
              <a:rPr lang="en-US" sz="2000" dirty="0" err="1">
                <a:latin typeface="Tahoma"/>
              </a:rPr>
              <a:t>Tulima</a:t>
            </a:r>
            <a:r>
              <a:rPr lang="en-US" sz="2000" dirty="0">
                <a:latin typeface="Tahoma"/>
              </a:rPr>
              <a:t> Tahrir, to cover more areas of Egypt</a:t>
            </a:r>
          </a:p>
          <a:p>
            <a:pPr marL="190968" indent="-222504" defTabSz="392000">
              <a:lnSpc>
                <a:spcPct val="106000"/>
              </a:lnSpc>
              <a:spcAft>
                <a:spcPts val="1962"/>
              </a:spcAft>
              <a:tabLst>
                <a:tab pos="392000" algn="l"/>
              </a:tabLst>
            </a:pPr>
            <a:r>
              <a:rPr lang="en-US" sz="2400" dirty="0">
                <a:solidFill>
                  <a:srgbClr val="00B050"/>
                </a:solidFill>
                <a:latin typeface="Arial"/>
              </a:rPr>
              <a:t>•</a:t>
            </a:r>
            <a:r>
              <a:rPr lang="en-US" sz="2000" dirty="0">
                <a:latin typeface="Tahoma"/>
              </a:rPr>
              <a:t>	Purchasing 10 acres of land and constructing greenhouses to produce an abundance of vegetables for export</a:t>
            </a:r>
          </a:p>
          <a:p>
            <a:pPr marL="190968" indent="-222504" defTabSz="392000">
              <a:lnSpc>
                <a:spcPct val="107000"/>
              </a:lnSpc>
              <a:tabLst>
                <a:tab pos="392000" algn="l"/>
              </a:tabLst>
            </a:pPr>
            <a:r>
              <a:rPr lang="en-US" sz="2400" dirty="0">
                <a:solidFill>
                  <a:srgbClr val="00B050"/>
                </a:solidFill>
                <a:latin typeface="Arial"/>
              </a:rPr>
              <a:t>•</a:t>
            </a:r>
            <a:r>
              <a:rPr lang="en-US" sz="2000" dirty="0">
                <a:latin typeface="Tahoma"/>
              </a:rPr>
              <a:t>	Purchasing 10 container farms to relocate them within urban cities to keep vegetables fresh from the farm, directly to the consumer, reducing Co2 emissions and harmful gases caused by food miles travelled.</a:t>
            </a:r>
          </a:p>
        </p:txBody>
      </p:sp>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1119</Words>
  <Application>Microsoft Office PowerPoint</Application>
  <PresentationFormat>Custom</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Tahoma</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Mohamed Elmelegy</cp:lastModifiedBy>
  <cp:revision>1</cp:revision>
  <dcterms:modified xsi:type="dcterms:W3CDTF">2022-10-20T16:23:56Z</dcterms:modified>
</cp:coreProperties>
</file>