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7" r:id="rId4"/>
    <p:sldId id="259" r:id="rId5"/>
    <p:sldId id="258" r:id="rId6"/>
    <p:sldId id="264" r:id="rId7"/>
  </p:sldIdLst>
  <p:sldSz cx="15119350"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222" autoAdjust="0"/>
  </p:normalViewPr>
  <p:slideViewPr>
    <p:cSldViewPr snapToGrid="0">
      <p:cViewPr varScale="1">
        <p:scale>
          <a:sx n="50" d="100"/>
          <a:sy n="50" d="100"/>
        </p:scale>
        <p:origin x="82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US"/>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26/03/1444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1214138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26/03/1444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381900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26/03/1444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911561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26/03/1444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3209562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US"/>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82D066-E1D5-435E-AAB1-000871C3FCD3}" type="datetimeFigureOut">
              <a:rPr lang="ar-EG" smtClean="0"/>
              <a:t>26/03/1444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41968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82D066-E1D5-435E-AAB1-000871C3FCD3}" type="datetimeFigureOut">
              <a:rPr lang="ar-EG" smtClean="0"/>
              <a:t>26/03/1444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927676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82D066-E1D5-435E-AAB1-000871C3FCD3}" type="datetimeFigureOut">
              <a:rPr lang="ar-EG" smtClean="0"/>
              <a:t>26/03/1444</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476415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82D066-E1D5-435E-AAB1-000871C3FCD3}" type="datetimeFigureOut">
              <a:rPr lang="ar-EG" smtClean="0"/>
              <a:t>26/03/1444</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3293850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82D066-E1D5-435E-AAB1-000871C3FCD3}" type="datetimeFigureOut">
              <a:rPr lang="ar-EG" smtClean="0"/>
              <a:t>26/03/1444</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1672930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8682D066-E1D5-435E-AAB1-000871C3FCD3}" type="datetimeFigureOut">
              <a:rPr lang="ar-EG" smtClean="0"/>
              <a:t>26/03/1444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3036513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US"/>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8682D066-E1D5-435E-AAB1-000871C3FCD3}" type="datetimeFigureOut">
              <a:rPr lang="ar-EG" smtClean="0"/>
              <a:t>26/03/1444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421956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8682D066-E1D5-435E-AAB1-000871C3FCD3}" type="datetimeFigureOut">
              <a:rPr lang="ar-EG" smtClean="0"/>
              <a:t>26/03/1444</a:t>
            </a:fld>
            <a:endParaRPr lang="ar-EG"/>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FFE8E38B-3A5B-40C5-9933-6260CA32EC75}" type="slidenum">
              <a:rPr lang="ar-EG" smtClean="0"/>
              <a:t>‹#›</a:t>
            </a:fld>
            <a:endParaRPr lang="ar-EG"/>
          </a:p>
        </p:txBody>
      </p:sp>
    </p:spTree>
    <p:extLst>
      <p:ext uri="{BB962C8B-B14F-4D97-AF65-F5344CB8AC3E}">
        <p14:creationId xmlns:p14="http://schemas.microsoft.com/office/powerpoint/2010/main" val="18724954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1"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r" defTabSz="1425550" rtl="1"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r" defTabSz="1425550" rtl="1"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r" defTabSz="1425550" rtl="1"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r" defTabSz="1425550" rtl="1" eaLnBrk="1" latinLnBrk="0" hangingPunct="1">
        <a:defRPr sz="2806" kern="1200">
          <a:solidFill>
            <a:schemeClr val="tx1"/>
          </a:solidFill>
          <a:latin typeface="+mn-lt"/>
          <a:ea typeface="+mn-ea"/>
          <a:cs typeface="+mn-cs"/>
        </a:defRPr>
      </a:lvl1pPr>
      <a:lvl2pPr marL="712775" algn="r" defTabSz="1425550" rtl="1" eaLnBrk="1" latinLnBrk="0" hangingPunct="1">
        <a:defRPr sz="2806" kern="1200">
          <a:solidFill>
            <a:schemeClr val="tx1"/>
          </a:solidFill>
          <a:latin typeface="+mn-lt"/>
          <a:ea typeface="+mn-ea"/>
          <a:cs typeface="+mn-cs"/>
        </a:defRPr>
      </a:lvl2pPr>
      <a:lvl3pPr marL="1425550" algn="r" defTabSz="1425550" rtl="1" eaLnBrk="1" latinLnBrk="0" hangingPunct="1">
        <a:defRPr sz="2806" kern="1200">
          <a:solidFill>
            <a:schemeClr val="tx1"/>
          </a:solidFill>
          <a:latin typeface="+mn-lt"/>
          <a:ea typeface="+mn-ea"/>
          <a:cs typeface="+mn-cs"/>
        </a:defRPr>
      </a:lvl3pPr>
      <a:lvl4pPr marL="2138324" algn="r" defTabSz="1425550" rtl="1" eaLnBrk="1" latinLnBrk="0" hangingPunct="1">
        <a:defRPr sz="2806" kern="1200">
          <a:solidFill>
            <a:schemeClr val="tx1"/>
          </a:solidFill>
          <a:latin typeface="+mn-lt"/>
          <a:ea typeface="+mn-ea"/>
          <a:cs typeface="+mn-cs"/>
        </a:defRPr>
      </a:lvl4pPr>
      <a:lvl5pPr marL="2851099" algn="r" defTabSz="1425550" rtl="1" eaLnBrk="1" latinLnBrk="0" hangingPunct="1">
        <a:defRPr sz="2806" kern="1200">
          <a:solidFill>
            <a:schemeClr val="tx1"/>
          </a:solidFill>
          <a:latin typeface="+mn-lt"/>
          <a:ea typeface="+mn-ea"/>
          <a:cs typeface="+mn-cs"/>
        </a:defRPr>
      </a:lvl5pPr>
      <a:lvl6pPr marL="3563874" algn="r" defTabSz="1425550" rtl="1" eaLnBrk="1" latinLnBrk="0" hangingPunct="1">
        <a:defRPr sz="2806" kern="1200">
          <a:solidFill>
            <a:schemeClr val="tx1"/>
          </a:solidFill>
          <a:latin typeface="+mn-lt"/>
          <a:ea typeface="+mn-ea"/>
          <a:cs typeface="+mn-cs"/>
        </a:defRPr>
      </a:lvl6pPr>
      <a:lvl7pPr marL="4276649" algn="r" defTabSz="1425550" rtl="1" eaLnBrk="1" latinLnBrk="0" hangingPunct="1">
        <a:defRPr sz="2806" kern="1200">
          <a:solidFill>
            <a:schemeClr val="tx1"/>
          </a:solidFill>
          <a:latin typeface="+mn-lt"/>
          <a:ea typeface="+mn-ea"/>
          <a:cs typeface="+mn-cs"/>
        </a:defRPr>
      </a:lvl7pPr>
      <a:lvl8pPr marL="4989424" algn="r" defTabSz="1425550" rtl="1" eaLnBrk="1" latinLnBrk="0" hangingPunct="1">
        <a:defRPr sz="2806" kern="1200">
          <a:solidFill>
            <a:schemeClr val="tx1"/>
          </a:solidFill>
          <a:latin typeface="+mn-lt"/>
          <a:ea typeface="+mn-ea"/>
          <a:cs typeface="+mn-cs"/>
        </a:defRPr>
      </a:lvl8pPr>
      <a:lvl9pPr marL="5702198" algn="r" defTabSz="1425550" rtl="1"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1772613" y="3976962"/>
            <a:ext cx="11339513" cy="2960873"/>
          </a:xfrm>
        </p:spPr>
        <p:txBody>
          <a:bodyPr>
            <a:normAutofit/>
          </a:bodyPr>
          <a:lstStyle/>
          <a:p>
            <a:r>
              <a:rPr lang="en-US" sz="6697" dirty="0">
                <a:latin typeface="Aharoni" panose="02010803020104030203" pitchFamily="2" charset="-79"/>
                <a:cs typeface="Aharoni" panose="02010803020104030203" pitchFamily="2" charset="-79"/>
              </a:rPr>
              <a:t>Smart Farm</a:t>
            </a:r>
          </a:p>
        </p:txBody>
      </p:sp>
      <p:sp>
        <p:nvSpPr>
          <p:cNvPr id="4" name="Subtitle 2"/>
          <p:cNvSpPr>
            <a:spLocks noGrp="1"/>
          </p:cNvSpPr>
          <p:nvPr>
            <p:ph type="subTitle" idx="1"/>
          </p:nvPr>
        </p:nvSpPr>
        <p:spPr>
          <a:xfrm>
            <a:off x="1616205" y="4778483"/>
            <a:ext cx="11339513" cy="826258"/>
          </a:xfrm>
        </p:spPr>
        <p:txBody>
          <a:bodyPr>
            <a:normAutofit/>
          </a:bodyPr>
          <a:lstStyle/>
          <a:p>
            <a:r>
              <a:rPr lang="ar-SA" sz="3968" b="1" dirty="0"/>
              <a:t>فئة المشروعات المقدمة من الشركات الناشئة</a:t>
            </a:r>
          </a:p>
        </p:txBody>
      </p:sp>
      <p:sp>
        <p:nvSpPr>
          <p:cNvPr id="2" name="Title 1">
            <a:extLst>
              <a:ext uri="{FF2B5EF4-FFF2-40B4-BE49-F238E27FC236}">
                <a16:creationId xmlns:a16="http://schemas.microsoft.com/office/drawing/2014/main" id="{8AADE845-DA4A-B071-F485-CF5112D17A08}"/>
              </a:ext>
            </a:extLst>
          </p:cNvPr>
          <p:cNvSpPr txBox="1">
            <a:spLocks/>
          </p:cNvSpPr>
          <p:nvPr/>
        </p:nvSpPr>
        <p:spPr>
          <a:xfrm>
            <a:off x="5109296" y="2709446"/>
            <a:ext cx="4353330" cy="866756"/>
          </a:xfrm>
          <a:prstGeom prst="rect">
            <a:avLst/>
          </a:prstGeom>
        </p:spPr>
        <p:txBody>
          <a:bodyPr vert="horz" lIns="113395" tIns="56698" rIns="113395" bIns="5669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ar-SA" sz="5456" b="1" dirty="0">
                <a:solidFill>
                  <a:srgbClr val="C00000"/>
                </a:solidFill>
              </a:rPr>
              <a:t>محافظة المنوفية</a:t>
            </a:r>
            <a:endParaRPr lang="en-US" sz="5456" b="1" dirty="0">
              <a:solidFill>
                <a:srgbClr val="C00000"/>
              </a:solidFill>
            </a:endParaRPr>
          </a:p>
        </p:txBody>
      </p:sp>
      <p:sp>
        <p:nvSpPr>
          <p:cNvPr id="7" name="TextBox 6">
            <a:extLst>
              <a:ext uri="{FF2B5EF4-FFF2-40B4-BE49-F238E27FC236}">
                <a16:creationId xmlns:a16="http://schemas.microsoft.com/office/drawing/2014/main" id="{A24E2877-64C8-30BA-7B64-B70653D523EF}"/>
              </a:ext>
            </a:extLst>
          </p:cNvPr>
          <p:cNvSpPr txBox="1"/>
          <p:nvPr/>
        </p:nvSpPr>
        <p:spPr>
          <a:xfrm>
            <a:off x="3069493" y="3854044"/>
            <a:ext cx="9071609" cy="779316"/>
          </a:xfrm>
          <a:prstGeom prst="rect">
            <a:avLst/>
          </a:prstGeom>
          <a:noFill/>
        </p:spPr>
        <p:txBody>
          <a:bodyPr wrap="square">
            <a:spAutoFit/>
          </a:bodyPr>
          <a:lstStyle/>
          <a:p>
            <a:r>
              <a:rPr lang="ar-EG" sz="4464" b="1" dirty="0">
                <a:solidFill>
                  <a:schemeClr val="accent6">
                    <a:lumMod val="50000"/>
                  </a:schemeClr>
                </a:solidFill>
              </a:rPr>
              <a:t>المبادرة الوطنية للمشروعات الخضراء الذكية</a:t>
            </a:r>
            <a:endParaRPr lang="ar-SA" sz="4464" b="1" dirty="0">
              <a:solidFill>
                <a:schemeClr val="accent6">
                  <a:lumMod val="50000"/>
                </a:schemeClr>
              </a:solidFill>
            </a:endParaRPr>
          </a:p>
        </p:txBody>
      </p:sp>
      <p:sp>
        <p:nvSpPr>
          <p:cNvPr id="8" name="Subtitle 2">
            <a:extLst>
              <a:ext uri="{FF2B5EF4-FFF2-40B4-BE49-F238E27FC236}">
                <a16:creationId xmlns:a16="http://schemas.microsoft.com/office/drawing/2014/main" id="{C1833C3C-45D2-56C1-FE43-F83975ED6DBC}"/>
              </a:ext>
            </a:extLst>
          </p:cNvPr>
          <p:cNvSpPr txBox="1">
            <a:spLocks/>
          </p:cNvSpPr>
          <p:nvPr/>
        </p:nvSpPr>
        <p:spPr>
          <a:xfrm>
            <a:off x="1935538" y="7045862"/>
            <a:ext cx="11339513" cy="2053317"/>
          </a:xfrm>
          <a:prstGeom prst="rect">
            <a:avLst/>
          </a:prstGeom>
        </p:spPr>
        <p:txBody>
          <a:bodyPr vert="horz" lIns="113395" tIns="56698" rIns="113395" bIns="56698"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ar-SA" sz="4464" b="1" dirty="0">
                <a:solidFill>
                  <a:srgbClr val="FF0000"/>
                </a:solidFill>
              </a:rPr>
              <a:t>المنسق</a:t>
            </a:r>
          </a:p>
        </p:txBody>
      </p:sp>
      <p:sp>
        <p:nvSpPr>
          <p:cNvPr id="10" name="TextBox 9">
            <a:extLst>
              <a:ext uri="{FF2B5EF4-FFF2-40B4-BE49-F238E27FC236}">
                <a16:creationId xmlns:a16="http://schemas.microsoft.com/office/drawing/2014/main" id="{23D7E07C-8C33-806D-8CF0-9D064B8EC7F5}"/>
              </a:ext>
            </a:extLst>
          </p:cNvPr>
          <p:cNvSpPr txBox="1"/>
          <p:nvPr/>
        </p:nvSpPr>
        <p:spPr>
          <a:xfrm>
            <a:off x="3760287" y="7995042"/>
            <a:ext cx="7690012" cy="855619"/>
          </a:xfrm>
          <a:prstGeom prst="rect">
            <a:avLst/>
          </a:prstGeom>
          <a:noFill/>
        </p:spPr>
        <p:txBody>
          <a:bodyPr wrap="square">
            <a:spAutoFit/>
          </a:bodyPr>
          <a:lstStyle/>
          <a:p>
            <a:pPr algn="ctr"/>
            <a:r>
              <a:rPr lang="ar-EG" sz="4960" b="1" dirty="0"/>
              <a:t>د. عبدالله نبيل محمد مصطفي</a:t>
            </a:r>
            <a:endParaRPr lang="ar-SA" sz="4960" b="1" dirty="0"/>
          </a:p>
        </p:txBody>
      </p:sp>
    </p:spTree>
    <p:extLst>
      <p:ext uri="{BB962C8B-B14F-4D97-AF65-F5344CB8AC3E}">
        <p14:creationId xmlns:p14="http://schemas.microsoft.com/office/powerpoint/2010/main" val="3745083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311198" y="2555113"/>
            <a:ext cx="13040439" cy="1643836"/>
          </a:xfrm>
          <a:prstGeom prst="rect">
            <a:avLst/>
          </a:prstGeom>
        </p:spPr>
        <p:txBody>
          <a:bodyPr vert="horz" lIns="113395" tIns="56698" rIns="113395" bIns="5669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defRPr/>
            </a:pPr>
            <a:r>
              <a:rPr lang="ar-EG" sz="5456" dirty="0">
                <a:solidFill>
                  <a:sysClr val="windowText" lastClr="000000"/>
                </a:solidFill>
                <a:latin typeface="Calibri" panose="020F0502020204030204"/>
                <a:ea typeface="+mn-ea"/>
                <a:cs typeface="Arial" panose="020B0604020202020204" pitchFamily="34" charset="0"/>
              </a:rPr>
              <a:t>مقدم المشروع</a:t>
            </a:r>
            <a:endParaRPr lang="en-US" sz="5456" dirty="0">
              <a:solidFill>
                <a:sysClr val="windowText" lastClr="000000"/>
              </a:solidFill>
              <a:latin typeface="Calibri Light" panose="020F0302020204030204"/>
            </a:endParaRPr>
          </a:p>
        </p:txBody>
      </p:sp>
      <p:sp>
        <p:nvSpPr>
          <p:cNvPr id="9" name="Content Placeholder 2"/>
          <p:cNvSpPr txBox="1">
            <a:spLocks/>
          </p:cNvSpPr>
          <p:nvPr/>
        </p:nvSpPr>
        <p:spPr>
          <a:xfrm>
            <a:off x="1807168" y="4239525"/>
            <a:ext cx="13040439" cy="5396112"/>
          </a:xfrm>
          <a:prstGeom prst="rect">
            <a:avLst/>
          </a:prstGeom>
        </p:spPr>
        <p:txBody>
          <a:bodyPr vert="horz" lIns="113395" tIns="56698" rIns="113395" bIns="5669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defRPr/>
            </a:pPr>
            <a:r>
              <a:rPr lang="ar-SA" sz="3472" dirty="0">
                <a:solidFill>
                  <a:sysClr val="windowText" lastClr="000000"/>
                </a:solidFill>
                <a:latin typeface="Calibri" panose="020F0502020204030204"/>
                <a:cs typeface="Arial" panose="020B0604020202020204" pitchFamily="34" charset="0"/>
              </a:rPr>
              <a:t>د. عبدالله نبيل محمد مصطفي.</a:t>
            </a:r>
          </a:p>
          <a:p>
            <a:pPr algn="r" rtl="1">
              <a:defRPr/>
            </a:pPr>
            <a:r>
              <a:rPr lang="ar-SA" sz="3472" dirty="0">
                <a:solidFill>
                  <a:sysClr val="windowText" lastClr="000000"/>
                </a:solidFill>
                <a:latin typeface="Calibri" panose="020F0502020204030204"/>
                <a:cs typeface="Arial" panose="020B0604020202020204" pitchFamily="34" charset="0"/>
              </a:rPr>
              <a:t>مدرس بقسم هندسة العلوم و الحاسبات – كلية الهندسة الالكترونية – جامعة المنوفية.</a:t>
            </a:r>
          </a:p>
          <a:p>
            <a:pPr algn="r" rtl="1">
              <a:defRPr/>
            </a:pPr>
            <a:r>
              <a:rPr lang="ar-EG" sz="3472" dirty="0">
                <a:solidFill>
                  <a:sysClr val="windowText" lastClr="000000"/>
                </a:solidFill>
                <a:latin typeface="Calibri" panose="020F0502020204030204"/>
                <a:cs typeface="Arial" panose="020B0604020202020204" pitchFamily="34" charset="0"/>
              </a:rPr>
              <a:t>دكتوراة في هندسة وعلوم الحاسبات</a:t>
            </a:r>
            <a:r>
              <a:rPr lang="ar-SA" sz="3472" dirty="0">
                <a:solidFill>
                  <a:sysClr val="windowText" lastClr="000000"/>
                </a:solidFill>
                <a:latin typeface="Calibri" panose="020F0502020204030204"/>
                <a:cs typeface="Arial" panose="020B0604020202020204" pitchFamily="34" charset="0"/>
              </a:rPr>
              <a:t> – تخصص ذكاء اصطناعي وتعلم الألة.</a:t>
            </a:r>
          </a:p>
          <a:p>
            <a:pPr algn="r" rtl="1">
              <a:defRPr/>
            </a:pPr>
            <a:r>
              <a:rPr lang="ar-EG" sz="3472" dirty="0">
                <a:solidFill>
                  <a:sysClr val="windowText" lastClr="000000"/>
                </a:solidFill>
                <a:latin typeface="Calibri" panose="020F0502020204030204"/>
                <a:cs typeface="Arial" panose="020B0604020202020204" pitchFamily="34" charset="0"/>
              </a:rPr>
              <a:t>أكثر من 11 عام من الخبرة في مجال هندسة وعلوم الحاسبات</a:t>
            </a:r>
            <a:r>
              <a:rPr lang="ar-SA" sz="3472" dirty="0">
                <a:solidFill>
                  <a:sysClr val="windowText" lastClr="000000"/>
                </a:solidFill>
                <a:latin typeface="Calibri" panose="020F0502020204030204"/>
                <a:cs typeface="Arial" panose="020B0604020202020204" pitchFamily="34" charset="0"/>
              </a:rPr>
              <a:t>.</a:t>
            </a:r>
          </a:p>
          <a:p>
            <a:pPr algn="r" rtl="1">
              <a:defRPr/>
            </a:pPr>
            <a:r>
              <a:rPr lang="ar-SA" sz="3472" dirty="0">
                <a:solidFill>
                  <a:sysClr val="windowText" lastClr="000000"/>
                </a:solidFill>
                <a:latin typeface="Calibri" panose="020F0502020204030204"/>
                <a:cs typeface="Arial" panose="020B0604020202020204" pitchFamily="34" charset="0"/>
              </a:rPr>
              <a:t>حصل علي العديد من المشاريع البحثية الممولة من وزارة الاتصالات وتكنولوجيا المعلومات و تم إنهائها بمعدلات نجاح عالية.</a:t>
            </a:r>
          </a:p>
          <a:p>
            <a:pPr algn="r" rtl="1">
              <a:defRPr/>
            </a:pPr>
            <a:endParaRPr lang="ar-SA" sz="3472" dirty="0">
              <a:solidFill>
                <a:sysClr val="windowText" lastClr="000000"/>
              </a:solidFill>
              <a:latin typeface="Calibri" panose="020F0502020204030204"/>
              <a:cs typeface="Arial" panose="020B0604020202020204" pitchFamily="34" charset="0"/>
            </a:endParaRPr>
          </a:p>
        </p:txBody>
      </p:sp>
      <p:pic>
        <p:nvPicPr>
          <p:cNvPr id="3" name="Picture 2" descr="A person wearing a suit and tie&#10;&#10;Description automatically generated with medium confidence">
            <a:extLst>
              <a:ext uri="{FF2B5EF4-FFF2-40B4-BE49-F238E27FC236}">
                <a16:creationId xmlns:a16="http://schemas.microsoft.com/office/drawing/2014/main" id="{92B9B705-B639-53E0-71A0-48BF2C703C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6" y="4027989"/>
            <a:ext cx="2622397" cy="3724906"/>
          </a:xfrm>
          <a:prstGeom prst="rect">
            <a:avLst/>
          </a:prstGeom>
        </p:spPr>
      </p:pic>
    </p:spTree>
    <p:extLst>
      <p:ext uri="{BB962C8B-B14F-4D97-AF65-F5344CB8AC3E}">
        <p14:creationId xmlns:p14="http://schemas.microsoft.com/office/powerpoint/2010/main" val="175156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additive="base">
                                        <p:cTn id="2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 calcmode="lin" valueType="num">
                                      <p:cBhvr additive="base">
                                        <p:cTn id="3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 calcmode="lin" valueType="num">
                                      <p:cBhvr additive="base">
                                        <p:cTn id="3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039455" y="905081"/>
            <a:ext cx="13040439" cy="1643836"/>
          </a:xfrm>
          <a:prstGeom prst="rect">
            <a:avLst/>
          </a:prstGeom>
        </p:spPr>
        <p:txBody>
          <a:bodyPr vert="horz" lIns="113395" tIns="56698" rIns="113395" bIns="5669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defRPr/>
            </a:pPr>
            <a:r>
              <a:rPr lang="ar-EG" sz="5456" dirty="0">
                <a:solidFill>
                  <a:sysClr val="windowText" lastClr="000000"/>
                </a:solidFill>
                <a:latin typeface="Calibri Light" panose="020F0302020204030204"/>
                <a:cs typeface="Times New Roman" panose="02020603050405020304" pitchFamily="18" charset="0"/>
              </a:rPr>
              <a:t>عن المشروع وفكرته</a:t>
            </a:r>
            <a:endParaRPr lang="en-US" sz="5456" dirty="0">
              <a:solidFill>
                <a:sysClr val="windowText" lastClr="000000"/>
              </a:solidFill>
              <a:latin typeface="Calibri Light" panose="020F0302020204030204"/>
            </a:endParaRPr>
          </a:p>
        </p:txBody>
      </p:sp>
      <p:sp>
        <p:nvSpPr>
          <p:cNvPr id="9" name="Content Placeholder 2"/>
          <p:cNvSpPr txBox="1">
            <a:spLocks/>
          </p:cNvSpPr>
          <p:nvPr/>
        </p:nvSpPr>
        <p:spPr>
          <a:xfrm>
            <a:off x="1039455" y="2211985"/>
            <a:ext cx="13040439" cy="5900380"/>
          </a:xfrm>
          <a:prstGeom prst="rect">
            <a:avLst/>
          </a:prstGeom>
        </p:spPr>
        <p:txBody>
          <a:bodyPr vert="horz" lIns="113395" tIns="56698" rIns="113395" bIns="5669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1">
              <a:defRPr/>
            </a:pPr>
            <a:r>
              <a:rPr lang="ar-EG" sz="2400" b="1" dirty="0">
                <a:solidFill>
                  <a:sysClr val="windowText" lastClr="000000"/>
                </a:solidFill>
                <a:latin typeface="Calibri" panose="020F0502020204030204"/>
                <a:cs typeface="Arial" panose="020B0604020202020204" pitchFamily="34" charset="0"/>
              </a:rPr>
              <a:t>يهدف المشروع الي خدمة قطاع الزراعة في مصر بكل مستوياته (شركات استصلاح أراضي - مزارع كبيرة الحجم – المزارعين) من خلال مراقبة حالة المزروع والتربة والحصول على العلامات الحيوية الخاصة بهم بناء علي استخدام بعض الحساسات المخصصة لذلك (درجة حرارة المزروع - مستوي الرطوبة - .... الخ) وتتلخص اهداف المشروع في عدد من المحاور الأساسية</a:t>
            </a:r>
            <a:r>
              <a:rPr lang="ar-SA" sz="2400" b="1" dirty="0">
                <a:solidFill>
                  <a:sysClr val="windowText" lastClr="000000"/>
                </a:solidFill>
                <a:latin typeface="Calibri" panose="020F0502020204030204"/>
                <a:cs typeface="Arial" panose="020B0604020202020204" pitchFamily="34" charset="0"/>
              </a:rPr>
              <a:t>:</a:t>
            </a:r>
          </a:p>
          <a:p>
            <a:pPr lvl="1" algn="r" rtl="1">
              <a:defRPr/>
            </a:pPr>
            <a:r>
              <a:rPr lang="ar-SA" sz="2000" dirty="0">
                <a:latin typeface="Calibri" panose="020F0502020204030204" pitchFamily="34" charset="0"/>
                <a:ea typeface="Calibri" panose="020F0502020204030204" pitchFamily="34" charset="0"/>
                <a:cs typeface="Arial" panose="020B0604020202020204" pitchFamily="34" charset="0"/>
              </a:rPr>
              <a:t>تطبيق أحدث تقنيات الذكاء الاصطناعي وإنترنت الأشياء لمواجهة التغيرات المناخية التي تحدث وذلك عن طريق مراقبة حالة النبات والتربة من حيث مستويات الرطوبة والملوحة وعدد من المؤشرات الأخرى وتعديل خطط التعامل مع النبات من حيث إمداده بالمياه والمخصبات الزراعية بناء على احتياجه الفعلي طبقا للحالة المناخية المصاحبة.</a:t>
            </a:r>
            <a:endParaRPr lang="en-US" sz="2000" dirty="0">
              <a:latin typeface="Calibri" panose="020F0502020204030204" pitchFamily="34" charset="0"/>
              <a:ea typeface="Calibri" panose="020F0502020204030204" pitchFamily="34" charset="0"/>
              <a:cs typeface="Arial" panose="020B0604020202020204" pitchFamily="34" charset="0"/>
            </a:endParaRPr>
          </a:p>
          <a:p>
            <a:pPr lvl="1" algn="r" rtl="1">
              <a:defRPr/>
            </a:pPr>
            <a:r>
              <a:rPr lang="ar-SA" sz="2000" dirty="0">
                <a:latin typeface="Calibri" panose="020F0502020204030204" pitchFamily="34" charset="0"/>
                <a:ea typeface="Calibri" panose="020F0502020204030204" pitchFamily="34" charset="0"/>
                <a:cs typeface="Arial" panose="020B0604020202020204" pitchFamily="34" charset="0"/>
              </a:rPr>
              <a:t>ترشيد استخدام المياه وذلك عن طريق امداد النباتات فقط بكمية المياه المناسبة له (بناء على توصيات الخبراء الزراعيين) وذلك لتحقيق مستويات الرطوبة المناسبة في التربة لضمان سلامة النبتة وانتاجيتها.</a:t>
            </a:r>
          </a:p>
          <a:p>
            <a:pPr lvl="1" algn="r" rtl="1">
              <a:defRPr/>
            </a:pPr>
            <a:r>
              <a:rPr lang="ar-SA" sz="2000" dirty="0">
                <a:latin typeface="Calibri" panose="020F0502020204030204" pitchFamily="34" charset="0"/>
                <a:ea typeface="Calibri" panose="020F0502020204030204" pitchFamily="34" charset="0"/>
                <a:cs typeface="Arial" panose="020B0604020202020204" pitchFamily="34" charset="0"/>
              </a:rPr>
              <a:t>نتيجة لترشيد استهلاك المياه يتم تقليل الأثار الضارة الناتجة من زيادة كمية المياه الفائضة حول النبات وبذلك القضاء على الكثير من أنواع الفطريات التي كانت تنتج عن تراكم المياه وبالتالي المحافظة على صحة الثمرة بالإضافة لترشيد استهلاك المبيدات الحشرية وبالتالي تقليل مصروفات المزارع وزيادة الإنتاجية.</a:t>
            </a:r>
            <a:endParaRPr lang="en-US" sz="2000" dirty="0">
              <a:latin typeface="Calibri" panose="020F0502020204030204" pitchFamily="34" charset="0"/>
              <a:ea typeface="Calibri" panose="020F0502020204030204" pitchFamily="34" charset="0"/>
              <a:cs typeface="Arial" panose="020B0604020202020204" pitchFamily="34" charset="0"/>
            </a:endParaRPr>
          </a:p>
          <a:p>
            <a:pPr lvl="1" algn="r" rtl="1">
              <a:defRPr/>
            </a:pPr>
            <a:r>
              <a:rPr lang="ar-SA" sz="2000" dirty="0">
                <a:latin typeface="Calibri" panose="020F0502020204030204" pitchFamily="34" charset="0"/>
                <a:ea typeface="Calibri" panose="020F0502020204030204" pitchFamily="34" charset="0"/>
                <a:cs typeface="Arial" panose="020B0604020202020204" pitchFamily="34" charset="0"/>
              </a:rPr>
              <a:t>استخدام الطاقة الشمسية كبديل للطاقة الكهربية لإمداد وحدات النظام بالطاقة اللازمة لذلك مما يسهم في خفض استخدام الطاقة والاعتماد على الطاقة المتجددة.</a:t>
            </a:r>
          </a:p>
          <a:p>
            <a:pPr lvl="1" algn="r" rtl="1">
              <a:defRPr/>
            </a:pPr>
            <a:r>
              <a:rPr lang="ar-SA" sz="2000" dirty="0">
                <a:latin typeface="Calibri" panose="020F0502020204030204" pitchFamily="34" charset="0"/>
                <a:ea typeface="Calibri" panose="020F0502020204030204" pitchFamily="34" charset="0"/>
                <a:cs typeface="Arial" panose="020B0604020202020204" pitchFamily="34" charset="0"/>
              </a:rPr>
              <a:t>بناء على مستويات الملوحة وبعض العناصر التي يتم تجميعها من التربة يتم امداد التربة فقط بالعناصر اللازمة لها والتي تختلف من مكان لأخر بناء على نوع المزروع وجودة التربة مما يسهم في الحفاظ علي جودة التربة وتقليل المخلفات الناشئة عن عمليات الري الزراعي.</a:t>
            </a:r>
            <a:endParaRPr lang="en-US" sz="2000" dirty="0">
              <a:latin typeface="Calibri" panose="020F0502020204030204" pitchFamily="34" charset="0"/>
              <a:ea typeface="Calibri" panose="020F0502020204030204" pitchFamily="34" charset="0"/>
              <a:cs typeface="Arial" panose="020B0604020202020204" pitchFamily="34" charset="0"/>
            </a:endParaRPr>
          </a:p>
          <a:p>
            <a:pPr lvl="1" algn="r" rtl="1">
              <a:defRPr/>
            </a:pP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defRPr/>
            </a:pPr>
            <a:endParaRPr lang="ar-SA" sz="3200" dirty="0">
              <a:solidFill>
                <a:sysClr val="windowText" lastClr="000000"/>
              </a:solidFill>
              <a:latin typeface="Calibri" panose="020F0502020204030204"/>
              <a:cs typeface="Arial" panose="020B0604020202020204" pitchFamily="34" charset="0"/>
            </a:endParaRPr>
          </a:p>
        </p:txBody>
      </p:sp>
      <p:pic>
        <p:nvPicPr>
          <p:cNvPr id="2" name="Picture 1">
            <a:extLst>
              <a:ext uri="{FF2B5EF4-FFF2-40B4-BE49-F238E27FC236}">
                <a16:creationId xmlns:a16="http://schemas.microsoft.com/office/drawing/2014/main" id="{9075E35C-78B5-91B7-4C2D-1C1A2C625095}"/>
              </a:ext>
            </a:extLst>
          </p:cNvPr>
          <p:cNvPicPr>
            <a:picLocks noChangeAspect="1"/>
          </p:cNvPicPr>
          <p:nvPr/>
        </p:nvPicPr>
        <p:blipFill>
          <a:blip r:embed="rId2"/>
          <a:stretch>
            <a:fillRect/>
          </a:stretch>
        </p:blipFill>
        <p:spPr>
          <a:xfrm>
            <a:off x="3445654" y="7166586"/>
            <a:ext cx="8228042" cy="2620146"/>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64370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039456" y="2237065"/>
            <a:ext cx="13040439" cy="1643836"/>
          </a:xfrm>
          <a:prstGeom prst="rect">
            <a:avLst/>
          </a:prstGeom>
        </p:spPr>
        <p:txBody>
          <a:bodyPr vert="horz" lIns="113395" tIns="56698" rIns="113395" bIns="5669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defRPr/>
            </a:pPr>
            <a:endParaRPr lang="en-US" sz="5456" dirty="0">
              <a:solidFill>
                <a:sysClr val="windowText" lastClr="000000"/>
              </a:solidFill>
              <a:latin typeface="Calibri Light" panose="020F0302020204030204"/>
            </a:endParaRPr>
          </a:p>
        </p:txBody>
      </p:sp>
      <p:pic>
        <p:nvPicPr>
          <p:cNvPr id="2" name="Picture 1">
            <a:extLst>
              <a:ext uri="{FF2B5EF4-FFF2-40B4-BE49-F238E27FC236}">
                <a16:creationId xmlns:a16="http://schemas.microsoft.com/office/drawing/2014/main" id="{05B6E3F5-4F02-6B80-3BDC-4FBF574AF918}"/>
              </a:ext>
            </a:extLst>
          </p:cNvPr>
          <p:cNvPicPr>
            <a:picLocks noChangeAspect="1"/>
          </p:cNvPicPr>
          <p:nvPr/>
        </p:nvPicPr>
        <p:blipFill>
          <a:blip r:embed="rId2"/>
          <a:stretch>
            <a:fillRect/>
          </a:stretch>
        </p:blipFill>
        <p:spPr>
          <a:xfrm>
            <a:off x="902200" y="6810912"/>
            <a:ext cx="9513780" cy="281784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Picture 2">
            <a:extLst>
              <a:ext uri="{FF2B5EF4-FFF2-40B4-BE49-F238E27FC236}">
                <a16:creationId xmlns:a16="http://schemas.microsoft.com/office/drawing/2014/main" id="{5287396E-DCCE-9444-E4C3-2DC17EAB0770}"/>
              </a:ext>
            </a:extLst>
          </p:cNvPr>
          <p:cNvPicPr>
            <a:picLocks noChangeAspect="1"/>
          </p:cNvPicPr>
          <p:nvPr/>
        </p:nvPicPr>
        <p:blipFill>
          <a:blip r:embed="rId3"/>
          <a:stretch>
            <a:fillRect/>
          </a:stretch>
        </p:blipFill>
        <p:spPr>
          <a:xfrm>
            <a:off x="6618426" y="2237065"/>
            <a:ext cx="7595109" cy="39479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83234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39455" y="1074037"/>
            <a:ext cx="13040439" cy="1643836"/>
          </a:xfrm>
          <a:prstGeom prst="rect">
            <a:avLst/>
          </a:prstGeom>
        </p:spPr>
        <p:txBody>
          <a:bodyPr vert="horz" lIns="113395" tIns="56698" rIns="113395" bIns="5669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defRPr/>
            </a:pPr>
            <a:r>
              <a:rPr lang="ar-EG" sz="4464" b="1" dirty="0">
                <a:solidFill>
                  <a:sysClr val="windowText" lastClr="000000"/>
                </a:solidFill>
                <a:latin typeface="Calibri Light" panose="020F0302020204030204"/>
                <a:cs typeface="Times New Roman" panose="02020603050405020304" pitchFamily="18" charset="0"/>
              </a:rPr>
              <a:t>أثر</a:t>
            </a:r>
            <a:r>
              <a:rPr lang="ar-EG" sz="7441" dirty="0">
                <a:solidFill>
                  <a:sysClr val="windowText" lastClr="000000"/>
                </a:solidFill>
                <a:latin typeface="Calibri Light" panose="020F0302020204030204"/>
                <a:cs typeface="Times New Roman" panose="02020603050405020304" pitchFamily="18" charset="0"/>
              </a:rPr>
              <a:t> </a:t>
            </a:r>
            <a:r>
              <a:rPr lang="ar-EG" sz="4464" b="1" dirty="0">
                <a:solidFill>
                  <a:sysClr val="windowText" lastClr="000000"/>
                </a:solidFill>
                <a:latin typeface="Calibri Light" panose="020F0302020204030204"/>
                <a:cs typeface="Times New Roman" panose="02020603050405020304" pitchFamily="18" charset="0"/>
              </a:rPr>
              <a:t>المشروع</a:t>
            </a:r>
            <a:r>
              <a:rPr lang="ar-EG" sz="7441" dirty="0">
                <a:solidFill>
                  <a:sysClr val="windowText" lastClr="000000"/>
                </a:solidFill>
                <a:latin typeface="Calibri Light" panose="020F0302020204030204"/>
                <a:cs typeface="Times New Roman" panose="02020603050405020304" pitchFamily="18" charset="0"/>
              </a:rPr>
              <a:t> </a:t>
            </a:r>
            <a:r>
              <a:rPr lang="ar-EG" sz="4464" b="1" dirty="0">
                <a:solidFill>
                  <a:sysClr val="windowText" lastClr="000000"/>
                </a:solidFill>
                <a:latin typeface="Calibri Light" panose="020F0302020204030204"/>
                <a:cs typeface="Times New Roman" panose="02020603050405020304" pitchFamily="18" charset="0"/>
              </a:rPr>
              <a:t>وتطبيقاته</a:t>
            </a:r>
            <a:endParaRPr lang="en-US" sz="4464" b="1" dirty="0">
              <a:solidFill>
                <a:sysClr val="windowText" lastClr="000000"/>
              </a:solidFill>
              <a:latin typeface="Calibri Light" panose="020F0302020204030204"/>
              <a:cs typeface="Times New Roman" panose="02020603050405020304" pitchFamily="18" charset="0"/>
            </a:endParaRPr>
          </a:p>
        </p:txBody>
      </p:sp>
      <p:pic>
        <p:nvPicPr>
          <p:cNvPr id="4" name="Picture 3">
            <a:extLst>
              <a:ext uri="{FF2B5EF4-FFF2-40B4-BE49-F238E27FC236}">
                <a16:creationId xmlns:a16="http://schemas.microsoft.com/office/drawing/2014/main" id="{0BFD1615-0F42-B5D8-9A9B-E333CF36D9A2}"/>
              </a:ext>
            </a:extLst>
          </p:cNvPr>
          <p:cNvPicPr>
            <a:picLocks noChangeAspect="1"/>
          </p:cNvPicPr>
          <p:nvPr/>
        </p:nvPicPr>
        <p:blipFill>
          <a:blip r:embed="rId2"/>
          <a:stretch>
            <a:fillRect/>
          </a:stretch>
        </p:blipFill>
        <p:spPr>
          <a:xfrm>
            <a:off x="7940020" y="3110107"/>
            <a:ext cx="7004510" cy="20283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7">
            <a:extLst>
              <a:ext uri="{FF2B5EF4-FFF2-40B4-BE49-F238E27FC236}">
                <a16:creationId xmlns:a16="http://schemas.microsoft.com/office/drawing/2014/main" id="{310BB8E5-A2EB-620E-7EEC-298FAA2B5579}"/>
              </a:ext>
            </a:extLst>
          </p:cNvPr>
          <p:cNvPicPr>
            <a:picLocks noChangeAspect="1"/>
          </p:cNvPicPr>
          <p:nvPr/>
        </p:nvPicPr>
        <p:blipFill>
          <a:blip r:embed="rId3"/>
          <a:stretch>
            <a:fillRect/>
          </a:stretch>
        </p:blipFill>
        <p:spPr>
          <a:xfrm>
            <a:off x="708101" y="3124938"/>
            <a:ext cx="7004510" cy="19917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Picture 9">
            <a:extLst>
              <a:ext uri="{FF2B5EF4-FFF2-40B4-BE49-F238E27FC236}">
                <a16:creationId xmlns:a16="http://schemas.microsoft.com/office/drawing/2014/main" id="{B483F48E-EAE2-3C3F-E885-044DB87D8570}"/>
              </a:ext>
            </a:extLst>
          </p:cNvPr>
          <p:cNvPicPr>
            <a:picLocks noChangeAspect="1"/>
          </p:cNvPicPr>
          <p:nvPr/>
        </p:nvPicPr>
        <p:blipFill>
          <a:blip r:embed="rId4"/>
          <a:stretch>
            <a:fillRect/>
          </a:stretch>
        </p:blipFill>
        <p:spPr>
          <a:xfrm>
            <a:off x="2263180" y="5575142"/>
            <a:ext cx="10145114" cy="8148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Picture 11">
            <a:extLst>
              <a:ext uri="{FF2B5EF4-FFF2-40B4-BE49-F238E27FC236}">
                <a16:creationId xmlns:a16="http://schemas.microsoft.com/office/drawing/2014/main" id="{06EFA808-8472-D804-CE59-4A6277BE7BA4}"/>
              </a:ext>
            </a:extLst>
          </p:cNvPr>
          <p:cNvPicPr>
            <a:picLocks noChangeAspect="1"/>
          </p:cNvPicPr>
          <p:nvPr/>
        </p:nvPicPr>
        <p:blipFill>
          <a:blip r:embed="rId5"/>
          <a:stretch>
            <a:fillRect/>
          </a:stretch>
        </p:blipFill>
        <p:spPr>
          <a:xfrm>
            <a:off x="708102" y="6782243"/>
            <a:ext cx="12998746" cy="337044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86838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39455" y="653932"/>
            <a:ext cx="13040439" cy="1643836"/>
          </a:xfrm>
          <a:prstGeom prst="rect">
            <a:avLst/>
          </a:prstGeom>
        </p:spPr>
        <p:txBody>
          <a:bodyPr vert="horz" lIns="113395" tIns="56698" rIns="113395" bIns="5669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defRPr/>
            </a:pPr>
            <a:r>
              <a:rPr lang="ar-SA" sz="4464" b="1" dirty="0">
                <a:solidFill>
                  <a:sysClr val="windowText" lastClr="000000"/>
                </a:solidFill>
                <a:latin typeface="Calibri Light" panose="020F0302020204030204"/>
                <a:cs typeface="Times New Roman" panose="02020603050405020304" pitchFamily="18" charset="0"/>
              </a:rPr>
              <a:t>دراسة الجدوى المالية للمشروع</a:t>
            </a:r>
            <a:endParaRPr lang="en-US" sz="4464" b="1" dirty="0">
              <a:solidFill>
                <a:sysClr val="windowText" lastClr="000000"/>
              </a:solidFill>
              <a:latin typeface="Calibri Light" panose="020F0302020204030204"/>
              <a:cs typeface="Times New Roman" panose="02020603050405020304" pitchFamily="18" charset="0"/>
            </a:endParaRPr>
          </a:p>
        </p:txBody>
      </p:sp>
      <p:pic>
        <p:nvPicPr>
          <p:cNvPr id="10" name="Picture 9">
            <a:extLst>
              <a:ext uri="{FF2B5EF4-FFF2-40B4-BE49-F238E27FC236}">
                <a16:creationId xmlns:a16="http://schemas.microsoft.com/office/drawing/2014/main" id="{F5119795-619B-8722-BBCE-5EF46AB91E8B}"/>
              </a:ext>
            </a:extLst>
          </p:cNvPr>
          <p:cNvPicPr>
            <a:picLocks noChangeAspect="1"/>
          </p:cNvPicPr>
          <p:nvPr/>
        </p:nvPicPr>
        <p:blipFill>
          <a:blip r:embed="rId2"/>
          <a:stretch>
            <a:fillRect/>
          </a:stretch>
        </p:blipFill>
        <p:spPr>
          <a:xfrm>
            <a:off x="2877206" y="2145368"/>
            <a:ext cx="9364933" cy="40884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Picture 2">
            <a:extLst>
              <a:ext uri="{FF2B5EF4-FFF2-40B4-BE49-F238E27FC236}">
                <a16:creationId xmlns:a16="http://schemas.microsoft.com/office/drawing/2014/main" id="{FBF12DBE-E1ED-CB82-B4B1-2CB37D7380E9}"/>
              </a:ext>
            </a:extLst>
          </p:cNvPr>
          <p:cNvPicPr>
            <a:picLocks noChangeAspect="1"/>
          </p:cNvPicPr>
          <p:nvPr/>
        </p:nvPicPr>
        <p:blipFill>
          <a:blip r:embed="rId3"/>
          <a:stretch>
            <a:fillRect/>
          </a:stretch>
        </p:blipFill>
        <p:spPr>
          <a:xfrm>
            <a:off x="3391977" y="6766877"/>
            <a:ext cx="8335392" cy="32046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3582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230</TotalTime>
  <Words>351</Words>
  <Application>Microsoft Office PowerPoint</Application>
  <PresentationFormat>Custom</PresentationFormat>
  <Paragraphs>21</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Aharoni</vt:lpstr>
      <vt:lpstr>Arial</vt:lpstr>
      <vt:lpstr>Calibri</vt:lpstr>
      <vt:lpstr>Calibri Light</vt:lpstr>
      <vt:lpstr>Office Theme</vt:lpstr>
      <vt:lpstr>Smart Farm</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mohamed adel</dc:creator>
  <cp:lastModifiedBy>Mohamed Elmelegy</cp:lastModifiedBy>
  <cp:revision>26</cp:revision>
  <dcterms:created xsi:type="dcterms:W3CDTF">2022-09-29T13:35:57Z</dcterms:created>
  <dcterms:modified xsi:type="dcterms:W3CDTF">2022-10-21T21:40:17Z</dcterms:modified>
</cp:coreProperties>
</file>