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7"/>
  </p:notesMasterIdLst>
  <p:handoutMasterIdLst>
    <p:handoutMasterId r:id="rId8"/>
  </p:handoutMasterIdLst>
  <p:sldIdLst>
    <p:sldId id="256" r:id="rId2"/>
    <p:sldId id="258" r:id="rId3"/>
    <p:sldId id="281" r:id="rId4"/>
    <p:sldId id="266" r:id="rId5"/>
    <p:sldId id="275" r:id="rId6"/>
  </p:sldIdLst>
  <p:sldSz cx="15119350" cy="1069181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702" y="84"/>
      </p:cViewPr>
      <p:guideLst>
        <p:guide orient="horz" pos="3368"/>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1E3AB540-36D0-4566-90D4-28915289C599}" type="datetimeFigureOut">
              <a:rPr lang="en-US" smtClean="0"/>
              <a:t>10/18/2022</a:t>
            </a:fld>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28E17F40-1318-49D3-A59D-6FAA56A1D228}" type="slidenum">
              <a:rPr lang="en-US" smtClean="0"/>
              <a:t>‹#›</a:t>
            </a:fld>
            <a:endParaRPr lang="en-US"/>
          </a:p>
        </p:txBody>
      </p:sp>
    </p:spTree>
    <p:extLst>
      <p:ext uri="{BB962C8B-B14F-4D97-AF65-F5344CB8AC3E}">
        <p14:creationId xmlns:p14="http://schemas.microsoft.com/office/powerpoint/2010/main" val="3122638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9D8689F7-ED3A-4E78-BF32-629A6A7B4646}" type="datetimeFigureOut">
              <a:rPr lang="en-US" smtClean="0"/>
              <a:t>10/18/2022</a:t>
            </a:fld>
            <a:endParaRPr lang="en-US"/>
          </a:p>
        </p:txBody>
      </p:sp>
      <p:sp>
        <p:nvSpPr>
          <p:cNvPr id="4" name="Slide Image Placeholder 3"/>
          <p:cNvSpPr>
            <a:spLocks noGrp="1" noRot="1" noChangeAspect="1"/>
          </p:cNvSpPr>
          <p:nvPr>
            <p:ph type="sldImg" idx="2"/>
          </p:nvPr>
        </p:nvSpPr>
        <p:spPr>
          <a:xfrm>
            <a:off x="839788" y="768350"/>
            <a:ext cx="542448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68A4C9B5-80BF-4177-B88E-59E12E1EDE92}" type="slidenum">
              <a:rPr lang="en-US" smtClean="0"/>
              <a:t>‹#›</a:t>
            </a:fld>
            <a:endParaRPr lang="en-US"/>
          </a:p>
        </p:txBody>
      </p:sp>
    </p:spTree>
    <p:extLst>
      <p:ext uri="{BB962C8B-B14F-4D97-AF65-F5344CB8AC3E}">
        <p14:creationId xmlns:p14="http://schemas.microsoft.com/office/powerpoint/2010/main" val="2797581518"/>
      </p:ext>
    </p:extLst>
  </p:cSld>
  <p:clrMap bg1="lt1" tx1="dk1" bg2="lt2" tx2="dk2" accent1="accent1" accent2="accent2" accent3="accent3" accent4="accent4" accent5="accent5" accent6="accent6" hlink="hlink" folHlink="folHlink"/>
  <p:notesStyle>
    <a:lvl1pPr marL="0" algn="l" defTabSz="1238921" rtl="0" eaLnBrk="1" latinLnBrk="0" hangingPunct="1">
      <a:defRPr sz="1626" kern="1200">
        <a:solidFill>
          <a:schemeClr val="tx1"/>
        </a:solidFill>
        <a:latin typeface="+mn-lt"/>
        <a:ea typeface="+mn-ea"/>
        <a:cs typeface="+mn-cs"/>
      </a:defRPr>
    </a:lvl1pPr>
    <a:lvl2pPr marL="619460" algn="l" defTabSz="1238921" rtl="0" eaLnBrk="1" latinLnBrk="0" hangingPunct="1">
      <a:defRPr sz="1626" kern="1200">
        <a:solidFill>
          <a:schemeClr val="tx1"/>
        </a:solidFill>
        <a:latin typeface="+mn-lt"/>
        <a:ea typeface="+mn-ea"/>
        <a:cs typeface="+mn-cs"/>
      </a:defRPr>
    </a:lvl2pPr>
    <a:lvl3pPr marL="1238921" algn="l" defTabSz="1238921" rtl="0" eaLnBrk="1" latinLnBrk="0" hangingPunct="1">
      <a:defRPr sz="1626" kern="1200">
        <a:solidFill>
          <a:schemeClr val="tx1"/>
        </a:solidFill>
        <a:latin typeface="+mn-lt"/>
        <a:ea typeface="+mn-ea"/>
        <a:cs typeface="+mn-cs"/>
      </a:defRPr>
    </a:lvl3pPr>
    <a:lvl4pPr marL="1858381" algn="l" defTabSz="1238921" rtl="0" eaLnBrk="1" latinLnBrk="0" hangingPunct="1">
      <a:defRPr sz="1626" kern="1200">
        <a:solidFill>
          <a:schemeClr val="tx1"/>
        </a:solidFill>
        <a:latin typeface="+mn-lt"/>
        <a:ea typeface="+mn-ea"/>
        <a:cs typeface="+mn-cs"/>
      </a:defRPr>
    </a:lvl4pPr>
    <a:lvl5pPr marL="2477841" algn="l" defTabSz="1238921" rtl="0" eaLnBrk="1" latinLnBrk="0" hangingPunct="1">
      <a:defRPr sz="1626" kern="1200">
        <a:solidFill>
          <a:schemeClr val="tx1"/>
        </a:solidFill>
        <a:latin typeface="+mn-lt"/>
        <a:ea typeface="+mn-ea"/>
        <a:cs typeface="+mn-cs"/>
      </a:defRPr>
    </a:lvl5pPr>
    <a:lvl6pPr marL="3097301" algn="l" defTabSz="1238921" rtl="0" eaLnBrk="1" latinLnBrk="0" hangingPunct="1">
      <a:defRPr sz="1626" kern="1200">
        <a:solidFill>
          <a:schemeClr val="tx1"/>
        </a:solidFill>
        <a:latin typeface="+mn-lt"/>
        <a:ea typeface="+mn-ea"/>
        <a:cs typeface="+mn-cs"/>
      </a:defRPr>
    </a:lvl6pPr>
    <a:lvl7pPr marL="3716762" algn="l" defTabSz="1238921" rtl="0" eaLnBrk="1" latinLnBrk="0" hangingPunct="1">
      <a:defRPr sz="1626" kern="1200">
        <a:solidFill>
          <a:schemeClr val="tx1"/>
        </a:solidFill>
        <a:latin typeface="+mn-lt"/>
        <a:ea typeface="+mn-ea"/>
        <a:cs typeface="+mn-cs"/>
      </a:defRPr>
    </a:lvl7pPr>
    <a:lvl8pPr marL="4336222" algn="l" defTabSz="1238921" rtl="0" eaLnBrk="1" latinLnBrk="0" hangingPunct="1">
      <a:defRPr sz="1626" kern="1200">
        <a:solidFill>
          <a:schemeClr val="tx1"/>
        </a:solidFill>
        <a:latin typeface="+mn-lt"/>
        <a:ea typeface="+mn-ea"/>
        <a:cs typeface="+mn-cs"/>
      </a:defRPr>
    </a:lvl8pPr>
    <a:lvl9pPr marL="4955682" algn="l" defTabSz="1238921" rtl="0" eaLnBrk="1" latinLnBrk="0" hangingPunct="1">
      <a:defRPr sz="162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407" y="4861441"/>
            <a:ext cx="5683250" cy="4605576"/>
          </a:xfrm>
          <a:prstGeom prst="rect">
            <a:avLst/>
          </a:prstGeom>
        </p:spPr>
        <p:txBody>
          <a:bodyPr spcFirstLastPara="1" wrap="square" lIns="99059" tIns="99059" rIns="99059" bIns="99059" anchor="t" anchorCtr="0">
            <a:noAutofit/>
          </a:bodyPr>
          <a:lstStyle/>
          <a:p>
            <a:endParaRPr/>
          </a:p>
        </p:txBody>
      </p:sp>
      <p:sp>
        <p:nvSpPr>
          <p:cNvPr id="82" name="Google Shape;82;p1:notes"/>
          <p:cNvSpPr>
            <a:spLocks noGrp="1" noRot="1" noChangeAspect="1"/>
          </p:cNvSpPr>
          <p:nvPr>
            <p:ph type="sldImg" idx="2"/>
          </p:nvPr>
        </p:nvSpPr>
        <p:spPr>
          <a:xfrm>
            <a:off x="839788" y="768350"/>
            <a:ext cx="5424487"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US"/>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23/03/1444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312618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23/03/1444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72198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23/03/1444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24224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82D066-E1D5-435E-AAB1-000871C3FCD3}" type="datetimeFigureOut">
              <a:rPr lang="ar-EG" smtClean="0"/>
              <a:t>23/03/1444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949723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US"/>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82D066-E1D5-435E-AAB1-000871C3FCD3}" type="datetimeFigureOut">
              <a:rPr lang="ar-EG" smtClean="0"/>
              <a:t>23/03/1444</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49444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82D066-E1D5-435E-AAB1-000871C3FCD3}" type="datetimeFigureOut">
              <a:rPr lang="ar-EG" smtClean="0"/>
              <a:t>23/03/1444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95046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US"/>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82D066-E1D5-435E-AAB1-000871C3FCD3}" type="datetimeFigureOut">
              <a:rPr lang="ar-EG" smtClean="0"/>
              <a:t>23/03/1444</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546221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82D066-E1D5-435E-AAB1-000871C3FCD3}" type="datetimeFigureOut">
              <a:rPr lang="ar-EG" smtClean="0"/>
              <a:t>23/03/1444</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38041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2D066-E1D5-435E-AAB1-000871C3FCD3}" type="datetimeFigureOut">
              <a:rPr lang="ar-EG" smtClean="0"/>
              <a:t>23/03/1444</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409102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23/03/1444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2398478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US"/>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US"/>
              <a:t>Click to edit Master text styles</a:t>
            </a:r>
          </a:p>
        </p:txBody>
      </p:sp>
      <p:sp>
        <p:nvSpPr>
          <p:cNvPr id="5" name="Date Placeholder 4"/>
          <p:cNvSpPr>
            <a:spLocks noGrp="1"/>
          </p:cNvSpPr>
          <p:nvPr>
            <p:ph type="dt" sz="half" idx="10"/>
          </p:nvPr>
        </p:nvSpPr>
        <p:spPr/>
        <p:txBody>
          <a:bodyPr/>
          <a:lstStyle/>
          <a:p>
            <a:fld id="{8682D066-E1D5-435E-AAB1-000871C3FCD3}" type="datetimeFigureOut">
              <a:rPr lang="ar-EG" smtClean="0"/>
              <a:t>23/03/1444</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FFE8E38B-3A5B-40C5-9933-6260CA32EC75}" type="slidenum">
              <a:rPr lang="ar-EG" smtClean="0"/>
              <a:t>‹#›</a:t>
            </a:fld>
            <a:endParaRPr lang="ar-EG"/>
          </a:p>
        </p:txBody>
      </p:sp>
    </p:spTree>
    <p:extLst>
      <p:ext uri="{BB962C8B-B14F-4D97-AF65-F5344CB8AC3E}">
        <p14:creationId xmlns:p14="http://schemas.microsoft.com/office/powerpoint/2010/main" val="138405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8682D066-E1D5-435E-AAB1-000871C3FCD3}" type="datetimeFigureOut">
              <a:rPr lang="ar-EG" smtClean="0"/>
              <a:t>23/03/1444</a:t>
            </a:fld>
            <a:endParaRPr lang="ar-EG"/>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FFE8E38B-3A5B-40C5-9933-6260CA32EC75}" type="slidenum">
              <a:rPr lang="ar-EG" smtClean="0"/>
              <a:t>‹#›</a:t>
            </a:fld>
            <a:endParaRPr lang="ar-EG"/>
          </a:p>
        </p:txBody>
      </p:sp>
    </p:spTree>
    <p:extLst>
      <p:ext uri="{BB962C8B-B14F-4D97-AF65-F5344CB8AC3E}">
        <p14:creationId xmlns:p14="http://schemas.microsoft.com/office/powerpoint/2010/main" val="27252051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1"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r" defTabSz="1425550" rtl="1"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r" defTabSz="1425550" rtl="1"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r" defTabSz="1425550" rtl="1"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r" defTabSz="1425550" rtl="1"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r" defTabSz="1425550" rtl="1" eaLnBrk="1" latinLnBrk="0" hangingPunct="1">
        <a:defRPr sz="2806" kern="1200">
          <a:solidFill>
            <a:schemeClr val="tx1"/>
          </a:solidFill>
          <a:latin typeface="+mn-lt"/>
          <a:ea typeface="+mn-ea"/>
          <a:cs typeface="+mn-cs"/>
        </a:defRPr>
      </a:lvl1pPr>
      <a:lvl2pPr marL="712775" algn="r" defTabSz="1425550" rtl="1" eaLnBrk="1" latinLnBrk="0" hangingPunct="1">
        <a:defRPr sz="2806" kern="1200">
          <a:solidFill>
            <a:schemeClr val="tx1"/>
          </a:solidFill>
          <a:latin typeface="+mn-lt"/>
          <a:ea typeface="+mn-ea"/>
          <a:cs typeface="+mn-cs"/>
        </a:defRPr>
      </a:lvl2pPr>
      <a:lvl3pPr marL="1425550" algn="r" defTabSz="1425550" rtl="1" eaLnBrk="1" latinLnBrk="0" hangingPunct="1">
        <a:defRPr sz="2806" kern="1200">
          <a:solidFill>
            <a:schemeClr val="tx1"/>
          </a:solidFill>
          <a:latin typeface="+mn-lt"/>
          <a:ea typeface="+mn-ea"/>
          <a:cs typeface="+mn-cs"/>
        </a:defRPr>
      </a:lvl3pPr>
      <a:lvl4pPr marL="2138324" algn="r" defTabSz="1425550" rtl="1" eaLnBrk="1" latinLnBrk="0" hangingPunct="1">
        <a:defRPr sz="2806" kern="1200">
          <a:solidFill>
            <a:schemeClr val="tx1"/>
          </a:solidFill>
          <a:latin typeface="+mn-lt"/>
          <a:ea typeface="+mn-ea"/>
          <a:cs typeface="+mn-cs"/>
        </a:defRPr>
      </a:lvl4pPr>
      <a:lvl5pPr marL="2851099" algn="r" defTabSz="1425550" rtl="1" eaLnBrk="1" latinLnBrk="0" hangingPunct="1">
        <a:defRPr sz="2806" kern="1200">
          <a:solidFill>
            <a:schemeClr val="tx1"/>
          </a:solidFill>
          <a:latin typeface="+mn-lt"/>
          <a:ea typeface="+mn-ea"/>
          <a:cs typeface="+mn-cs"/>
        </a:defRPr>
      </a:lvl5pPr>
      <a:lvl6pPr marL="3563874" algn="r" defTabSz="1425550" rtl="1" eaLnBrk="1" latinLnBrk="0" hangingPunct="1">
        <a:defRPr sz="2806" kern="1200">
          <a:solidFill>
            <a:schemeClr val="tx1"/>
          </a:solidFill>
          <a:latin typeface="+mn-lt"/>
          <a:ea typeface="+mn-ea"/>
          <a:cs typeface="+mn-cs"/>
        </a:defRPr>
      </a:lvl6pPr>
      <a:lvl7pPr marL="4276649" algn="r" defTabSz="1425550" rtl="1" eaLnBrk="1" latinLnBrk="0" hangingPunct="1">
        <a:defRPr sz="2806" kern="1200">
          <a:solidFill>
            <a:schemeClr val="tx1"/>
          </a:solidFill>
          <a:latin typeface="+mn-lt"/>
          <a:ea typeface="+mn-ea"/>
          <a:cs typeface="+mn-cs"/>
        </a:defRPr>
      </a:lvl7pPr>
      <a:lvl8pPr marL="4989424" algn="r" defTabSz="1425550" rtl="1" eaLnBrk="1" latinLnBrk="0" hangingPunct="1">
        <a:defRPr sz="2806" kern="1200">
          <a:solidFill>
            <a:schemeClr val="tx1"/>
          </a:solidFill>
          <a:latin typeface="+mn-lt"/>
          <a:ea typeface="+mn-ea"/>
          <a:cs typeface="+mn-cs"/>
        </a:defRPr>
      </a:lvl8pPr>
      <a:lvl9pPr marL="5702198" algn="r" defTabSz="1425550" rtl="1"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ctrTitle"/>
          </p:nvPr>
        </p:nvSpPr>
        <p:spPr>
          <a:xfrm>
            <a:off x="1463675" y="3545706"/>
            <a:ext cx="12192000" cy="875432"/>
          </a:xfrm>
        </p:spPr>
        <p:txBody>
          <a:bodyPr>
            <a:noAutofit/>
          </a:bodyPr>
          <a:lstStyle/>
          <a:p>
            <a:r>
              <a:rPr lang="ar-DZ" sz="3800" b="1" dirty="0"/>
              <a:t>المكافحة الخضراء الذكية والمتكاملة لحشرة النمل الأبيض في القرى والمدن</a:t>
            </a:r>
            <a:endParaRPr lang="en-US" sz="3800" b="1" dirty="0"/>
          </a:p>
        </p:txBody>
      </p:sp>
      <p:sp>
        <p:nvSpPr>
          <p:cNvPr id="4" name="Subtitle 2"/>
          <p:cNvSpPr>
            <a:spLocks noGrp="1"/>
          </p:cNvSpPr>
          <p:nvPr>
            <p:ph type="subTitle" idx="1"/>
          </p:nvPr>
        </p:nvSpPr>
        <p:spPr>
          <a:xfrm>
            <a:off x="1655019" y="4769843"/>
            <a:ext cx="11665296" cy="2510367"/>
          </a:xfrm>
        </p:spPr>
        <p:txBody>
          <a:bodyPr>
            <a:noAutofit/>
          </a:bodyPr>
          <a:lstStyle/>
          <a:p>
            <a:r>
              <a:rPr lang="ar-EG" sz="3600" b="1" dirty="0">
                <a:solidFill>
                  <a:srgbClr val="00B050"/>
                </a:solidFill>
              </a:rPr>
              <a:t>المبادرة الوطنية للمشروعات الخضراء الذكية</a:t>
            </a:r>
            <a:endParaRPr lang="en-US" sz="3600" b="1" dirty="0">
              <a:solidFill>
                <a:srgbClr val="00B050"/>
              </a:solidFill>
            </a:endParaRPr>
          </a:p>
          <a:p>
            <a:pPr rtl="1"/>
            <a:r>
              <a:rPr lang="ar-DZ" sz="3600" b="1" dirty="0">
                <a:solidFill>
                  <a:srgbClr val="0070C0"/>
                </a:solidFill>
              </a:rPr>
              <a:t>المشروعات المحلية الصغيرة (حياة كريمة) - أسوان</a:t>
            </a:r>
            <a:endParaRPr lang="en-US" sz="3600" b="1" dirty="0">
              <a:solidFill>
                <a:srgbClr val="0070C0"/>
              </a:solidFill>
            </a:endParaRPr>
          </a:p>
          <a:p>
            <a:pPr rtl="1"/>
            <a:endParaRPr lang="ar-DZ" sz="2000" b="1" dirty="0">
              <a:solidFill>
                <a:srgbClr val="002060"/>
              </a:solidFill>
            </a:endParaRPr>
          </a:p>
          <a:p>
            <a:pPr rtl="1"/>
            <a:r>
              <a:rPr lang="ar-DZ" sz="2000" b="1" dirty="0">
                <a:solidFill>
                  <a:srgbClr val="002060"/>
                </a:solidFill>
              </a:rPr>
              <a:t>مقدم المشروع: د. أبوالحسن الشاذلي أحمد يونس</a:t>
            </a:r>
            <a:br>
              <a:rPr lang="ar-DZ" sz="2000" b="1" dirty="0">
                <a:solidFill>
                  <a:srgbClr val="002060"/>
                </a:solidFill>
              </a:rPr>
            </a:br>
            <a:r>
              <a:rPr lang="ar-DZ" sz="2000" b="1" dirty="0">
                <a:solidFill>
                  <a:srgbClr val="002060"/>
                </a:solidFill>
              </a:rPr>
              <a:t>أستاذ مساعد – كلية العلوم – جامعة أسوان</a:t>
            </a:r>
          </a:p>
          <a:p>
            <a:pPr rtl="1"/>
            <a:r>
              <a:rPr lang="ar-DZ" sz="2000" b="1" dirty="0">
                <a:solidFill>
                  <a:srgbClr val="002060"/>
                </a:solidFill>
              </a:rPr>
              <a:t>وفريق العمل: </a:t>
            </a:r>
          </a:p>
          <a:p>
            <a:pPr marL="514350" indent="-514350" rtl="1">
              <a:lnSpc>
                <a:spcPct val="100000"/>
              </a:lnSpc>
              <a:buFont typeface="Arial" pitchFamily="34" charset="0"/>
              <a:buChar char="•"/>
            </a:pPr>
            <a:r>
              <a:rPr lang="ar-DZ" sz="2000" b="1" dirty="0">
                <a:solidFill>
                  <a:srgbClr val="002060"/>
                </a:solidFill>
              </a:rPr>
              <a:t>أ.د. هدى مصطفى عبدالوهاب – أستاذ علم بيئة الحشرات – كلية العلوم – جامعة أسوان</a:t>
            </a:r>
          </a:p>
          <a:p>
            <a:pPr marL="514350" indent="-514350" rtl="1">
              <a:lnSpc>
                <a:spcPct val="100000"/>
              </a:lnSpc>
              <a:buFont typeface="Arial" pitchFamily="34" charset="0"/>
              <a:buChar char="•"/>
            </a:pPr>
            <a:r>
              <a:rPr lang="ar-DZ" sz="2000" b="1" dirty="0">
                <a:solidFill>
                  <a:srgbClr val="002060"/>
                </a:solidFill>
              </a:rPr>
              <a:t>أ.م.د. العطار علي محمد عبدالباسط - استاذ مساعد بقسم الهندسة الكهربية - كلية الهندسة</a:t>
            </a:r>
          </a:p>
          <a:p>
            <a:pPr marL="514350" indent="-514350" rtl="1">
              <a:lnSpc>
                <a:spcPct val="100000"/>
              </a:lnSpc>
              <a:buFont typeface="Arial" pitchFamily="34" charset="0"/>
              <a:buChar char="•"/>
            </a:pPr>
            <a:r>
              <a:rPr lang="ar-DZ" sz="2000" b="1" dirty="0">
                <a:solidFill>
                  <a:srgbClr val="002060"/>
                </a:solidFill>
              </a:rPr>
              <a:t>أ.م.د. حسن حافظ حسن طرباي – أستاذ الهندسة الزراعية المساعد - كلية الزراعة</a:t>
            </a:r>
          </a:p>
          <a:p>
            <a:pPr algn="r" rtl="1"/>
            <a:endParaRPr lang="en-US" sz="1400" b="1" dirty="0">
              <a:solidFill>
                <a:srgbClr val="C00000"/>
              </a:solidFill>
            </a:endParaRPr>
          </a:p>
        </p:txBody>
      </p:sp>
    </p:spTree>
    <p:extLst>
      <p:ext uri="{BB962C8B-B14F-4D97-AF65-F5344CB8AC3E}">
        <p14:creationId xmlns:p14="http://schemas.microsoft.com/office/powerpoint/2010/main" val="374508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962524" y="119518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DZ" sz="5400" b="1" dirty="0">
                <a:solidFill>
                  <a:srgbClr val="00B050"/>
                </a:solidFill>
              </a:rPr>
              <a:t>المكون الأخضر</a:t>
            </a:r>
            <a:endParaRPr lang="en-US" sz="5400" b="1" dirty="0">
              <a:solidFill>
                <a:srgbClr val="00B050"/>
              </a:solidFill>
              <a:latin typeface="Calibri Light" panose="020F0302020204030204"/>
            </a:endParaRPr>
          </a:p>
        </p:txBody>
      </p:sp>
      <p:sp>
        <p:nvSpPr>
          <p:cNvPr id="7" name="Content Placeholder 2"/>
          <p:cNvSpPr txBox="1">
            <a:spLocks/>
          </p:cNvSpPr>
          <p:nvPr/>
        </p:nvSpPr>
        <p:spPr>
          <a:xfrm>
            <a:off x="2301875" y="429948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defRPr/>
            </a:pPr>
            <a:endParaRPr lang="ar-EG" dirty="0">
              <a:solidFill>
                <a:sysClr val="windowText" lastClr="000000"/>
              </a:solidFill>
              <a:latin typeface="Calibri" panose="020F0502020204030204"/>
              <a:cs typeface="Arial" panose="020B0604020202020204" pitchFamily="34" charset="0"/>
            </a:endParaRPr>
          </a:p>
        </p:txBody>
      </p:sp>
      <p:sp>
        <p:nvSpPr>
          <p:cNvPr id="3" name="Rectangle 2"/>
          <p:cNvSpPr/>
          <p:nvPr/>
        </p:nvSpPr>
        <p:spPr>
          <a:xfrm>
            <a:off x="6110167" y="2520747"/>
            <a:ext cx="8506292" cy="6555641"/>
          </a:xfrm>
          <a:prstGeom prst="rect">
            <a:avLst/>
          </a:prstGeom>
        </p:spPr>
        <p:txBody>
          <a:bodyPr wrap="square">
            <a:spAutoFit/>
          </a:bodyPr>
          <a:lstStyle/>
          <a:p>
            <a:pPr marL="285750" indent="-285750" algn="just" rtl="1">
              <a:buFont typeface="Arial" pitchFamily="34" charset="0"/>
              <a:buChar char="•"/>
            </a:pPr>
            <a:r>
              <a:rPr lang="ar-DZ" sz="2800" b="1" dirty="0">
                <a:solidFill>
                  <a:srgbClr val="C00000"/>
                </a:solidFill>
                <a:cs typeface="+mj-cs"/>
              </a:rPr>
              <a:t>التقليل من استخدام المبيدات الكيماوية  بالمقاومة الطبيعية </a:t>
            </a:r>
            <a:r>
              <a:rPr lang="en-US" sz="2800" b="1" dirty="0">
                <a:solidFill>
                  <a:srgbClr val="C00000"/>
                </a:solidFill>
                <a:cs typeface="+mj-cs"/>
              </a:rPr>
              <a:t>)</a:t>
            </a:r>
            <a:r>
              <a:rPr lang="ar-DZ" sz="2800" b="1" dirty="0">
                <a:solidFill>
                  <a:srgbClr val="C00000"/>
                </a:solidFill>
                <a:cs typeface="+mj-cs"/>
              </a:rPr>
              <a:t>مستخلصات نباتية – مقاومة ميكانيكة – أساليب زراعية</a:t>
            </a:r>
            <a:r>
              <a:rPr lang="en-US" sz="2800" b="1" dirty="0">
                <a:solidFill>
                  <a:srgbClr val="C00000"/>
                </a:solidFill>
                <a:cs typeface="+mj-cs"/>
              </a:rPr>
              <a:t>(</a:t>
            </a:r>
            <a:endParaRPr lang="ar-DZ" sz="2800" b="1" dirty="0">
              <a:solidFill>
                <a:srgbClr val="C00000"/>
              </a:solidFill>
              <a:cs typeface="+mj-cs"/>
            </a:endParaRPr>
          </a:p>
          <a:p>
            <a:pPr marL="285750" indent="-285750" algn="just" rtl="1">
              <a:buFont typeface="Arial" pitchFamily="34" charset="0"/>
              <a:buChar char="•"/>
            </a:pPr>
            <a:r>
              <a:rPr lang="ar-DZ" sz="2800" b="1" dirty="0">
                <a:solidFill>
                  <a:srgbClr val="0070C0"/>
                </a:solidFill>
                <a:cs typeface="+mj-cs"/>
              </a:rPr>
              <a:t>النمل  الأبيض بعد المعالجة يستخدم كسماد عضوي آمن  عالي القيمة</a:t>
            </a:r>
          </a:p>
          <a:p>
            <a:pPr marL="285750" indent="-285750" algn="just" rtl="1">
              <a:buFont typeface="Arial" pitchFamily="34" charset="0"/>
              <a:buChar char="•"/>
            </a:pPr>
            <a:r>
              <a:rPr lang="ar-DZ" sz="2800" b="1" dirty="0">
                <a:solidFill>
                  <a:srgbClr val="00B050"/>
                </a:solidFill>
                <a:cs typeface="+mj-cs"/>
              </a:rPr>
              <a:t>التوسع في تشجير الماهوجنى </a:t>
            </a:r>
            <a:r>
              <a:rPr lang="en-US" sz="2800" b="1" dirty="0">
                <a:solidFill>
                  <a:srgbClr val="00B050"/>
                </a:solidFill>
                <a:cs typeface="+mj-cs"/>
              </a:rPr>
              <a:t>)</a:t>
            </a:r>
            <a:r>
              <a:rPr lang="ar-DZ" sz="2800" b="1" dirty="0">
                <a:solidFill>
                  <a:srgbClr val="00B050"/>
                </a:solidFill>
                <a:cs typeface="+mj-cs"/>
              </a:rPr>
              <a:t>مثال: الكايا</a:t>
            </a:r>
            <a:r>
              <a:rPr lang="en-US" sz="2800" b="1" dirty="0">
                <a:solidFill>
                  <a:srgbClr val="00B050"/>
                </a:solidFill>
                <a:cs typeface="+mj-cs"/>
              </a:rPr>
              <a:t>(</a:t>
            </a:r>
            <a:r>
              <a:rPr lang="ar-DZ" sz="2800" b="1" dirty="0">
                <a:solidFill>
                  <a:srgbClr val="00B050"/>
                </a:solidFill>
                <a:cs typeface="+mj-cs"/>
              </a:rPr>
              <a:t> وبعض النباتات الطبية المقاومة للآفات مثل الشيح البلدي والبيسولاريا مما يسهم في تقليل الإحتباس الحراري</a:t>
            </a:r>
          </a:p>
          <a:p>
            <a:pPr marL="285750" indent="-285750" algn="just" rtl="1">
              <a:buFont typeface="Arial" pitchFamily="34" charset="0"/>
              <a:buChar char="•"/>
            </a:pPr>
            <a:r>
              <a:rPr lang="ar-DZ" sz="2800" b="1" dirty="0">
                <a:solidFill>
                  <a:srgbClr val="7030A0"/>
                </a:solidFill>
                <a:cs typeface="+mj-cs"/>
              </a:rPr>
              <a:t>التقليل  من المخلفات الزراعية والمنزلية والحفاظ على صحة الأسرة من الأمراض المعوية وأمراض الجهاز التنفسي</a:t>
            </a:r>
          </a:p>
          <a:p>
            <a:pPr marL="285750" indent="-285750" algn="just" rtl="1">
              <a:buFont typeface="Arial" pitchFamily="34" charset="0"/>
              <a:buChar char="•"/>
            </a:pPr>
            <a:r>
              <a:rPr lang="ar-DZ" sz="2800" b="1" dirty="0">
                <a:solidFill>
                  <a:srgbClr val="FF0000"/>
                </a:solidFill>
                <a:cs typeface="+mj-cs"/>
              </a:rPr>
              <a:t>الحفاظ على النخيل والقصب وزيادة إنتاج محاصيل ذات أهمية إقتصادية كبيرة وهي التمر والسكر</a:t>
            </a:r>
          </a:p>
          <a:p>
            <a:pPr marL="285750" indent="-285750" algn="just" rtl="1">
              <a:buFont typeface="Arial" pitchFamily="34" charset="0"/>
              <a:buChar char="•"/>
            </a:pPr>
            <a:r>
              <a:rPr lang="ar-DZ" sz="2800" b="1" dirty="0">
                <a:solidFill>
                  <a:srgbClr val="002060"/>
                </a:solidFill>
                <a:cs typeface="+mj-cs"/>
              </a:rPr>
              <a:t>تدريب السيدات على كيفية التخلص الامن والوقاية من مخلفات الحشرة  وعلى كيفية إعادة تدوير المخلفات الزراعية والأخشاب</a:t>
            </a:r>
            <a:endParaRPr lang="en-US" sz="2800" b="1" dirty="0">
              <a:solidFill>
                <a:srgbClr val="002060"/>
              </a:solidFill>
              <a:cs typeface="+mj-cs"/>
            </a:endParaRPr>
          </a:p>
          <a:p>
            <a:pPr marL="285750" indent="-285750" algn="just" rtl="1">
              <a:buFont typeface="Arial" pitchFamily="34" charset="0"/>
              <a:buChar char="•"/>
            </a:pPr>
            <a:r>
              <a:rPr lang="ar-DZ" sz="2800" b="1" dirty="0">
                <a:solidFill>
                  <a:schemeClr val="accent2">
                    <a:lumMod val="75000"/>
                  </a:schemeClr>
                </a:solidFill>
                <a:cs typeface="+mj-cs"/>
              </a:rPr>
              <a:t>توفير استهلاك الموارد الطبيعية كالأخشاب وتوفير استهلاك الطاقة المستخدمة لتشغيل الآلات في عمليات النجارة المتكررة للإصلاح وتقليل استخدام بعض المواد الضارة بالبيئة كالدهانات</a:t>
            </a:r>
          </a:p>
        </p:txBody>
      </p:sp>
      <p:pic>
        <p:nvPicPr>
          <p:cNvPr id="8" name="Picture 2" descr="شجر الماهوجنى بالدقهلية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179" y="5924624"/>
            <a:ext cx="2664296" cy="17521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32" y="5994032"/>
            <a:ext cx="2199185" cy="1682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مناقشة مخاطر الاستخدام الخاطئ للمبيدات الحشرية"/>
          <p:cNvPicPr>
            <a:picLocks noChangeAspect="1" noChangeArrowheads="1"/>
          </p:cNvPicPr>
          <p:nvPr/>
        </p:nvPicPr>
        <p:blipFill rotWithShape="1">
          <a:blip r:embed="rId4">
            <a:extLst>
              <a:ext uri="{28A0092B-C50C-407E-A947-70E740481C1C}">
                <a14:useLocalDpi xmlns:a14="http://schemas.microsoft.com/office/drawing/2010/main" val="0"/>
              </a:ext>
            </a:extLst>
          </a:blip>
          <a:srcRect l="23195" r="18471" b="28480"/>
          <a:stretch/>
        </p:blipFill>
        <p:spPr bwMode="auto">
          <a:xfrm>
            <a:off x="3095179" y="3717336"/>
            <a:ext cx="2160000" cy="16551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qg\Desktop\مشروعات للمحافظة\مصيدة آمنة للحشرات.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6947" y="3573319"/>
            <a:ext cx="1737540" cy="2022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384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txBox="1"/>
          <p:nvPr/>
        </p:nvSpPr>
        <p:spPr>
          <a:xfrm>
            <a:off x="2310573" y="1378209"/>
            <a:ext cx="10515600" cy="1325563"/>
          </a:xfrm>
          <a:prstGeom prst="rect">
            <a:avLst/>
          </a:prstGeom>
          <a:noFill/>
          <a:ln>
            <a:noFill/>
          </a:ln>
        </p:spPr>
        <p:txBody>
          <a:bodyPr spcFirstLastPara="1" wrap="square" lIns="91425" tIns="45700" rIns="91425" bIns="45700" anchor="ctr" anchorCtr="0">
            <a:normAutofit/>
          </a:bodyPr>
          <a:lstStyle/>
          <a:p>
            <a:pPr algn="ctr" rtl="1">
              <a:lnSpc>
                <a:spcPct val="90000"/>
              </a:lnSpc>
              <a:buClr>
                <a:srgbClr val="FFC000"/>
              </a:buClr>
              <a:buSzPts val="5400"/>
            </a:pPr>
            <a:r>
              <a:rPr lang="ar-DZ" sz="4400" b="1" dirty="0">
                <a:solidFill>
                  <a:srgbClr val="FFC000"/>
                </a:solidFill>
                <a:latin typeface="Calibri"/>
                <a:ea typeface="Calibri"/>
                <a:cs typeface="Calibri"/>
                <a:sym typeface="Calibri"/>
              </a:rPr>
              <a:t>المكون التكنولوجي/الذكي</a:t>
            </a:r>
            <a:endParaRPr sz="4400" b="1" dirty="0">
              <a:solidFill>
                <a:srgbClr val="FFC000"/>
              </a:solidFill>
              <a:latin typeface="Calibri"/>
              <a:ea typeface="Calibri"/>
              <a:cs typeface="Calibri"/>
              <a:sym typeface="Calibri"/>
            </a:endParaRPr>
          </a:p>
        </p:txBody>
      </p:sp>
      <p:sp>
        <p:nvSpPr>
          <p:cNvPr id="87" name="Google Shape;87;p1"/>
          <p:cNvSpPr/>
          <p:nvPr/>
        </p:nvSpPr>
        <p:spPr>
          <a:xfrm>
            <a:off x="5361950" y="4800559"/>
            <a:ext cx="8424814" cy="5262939"/>
          </a:xfrm>
          <a:prstGeom prst="rect">
            <a:avLst/>
          </a:prstGeom>
          <a:noFill/>
          <a:ln>
            <a:noFill/>
          </a:ln>
        </p:spPr>
        <p:txBody>
          <a:bodyPr spcFirstLastPara="1" wrap="square" lIns="91425" tIns="45700" rIns="91425" bIns="45700" anchor="t" anchorCtr="0">
            <a:spAutoFit/>
          </a:bodyPr>
          <a:lstStyle/>
          <a:p>
            <a:pPr marL="342900" indent="-342900" algn="just" rtl="1">
              <a:buClr>
                <a:srgbClr val="C00000"/>
              </a:buClr>
              <a:buSzPts val="2800"/>
              <a:buFont typeface="Arial"/>
              <a:buChar char="•"/>
            </a:pPr>
            <a:r>
              <a:rPr lang="ar-DZ" sz="2400" b="1" dirty="0">
                <a:solidFill>
                  <a:srgbClr val="C00000"/>
                </a:solidFill>
                <a:latin typeface="Calibri"/>
                <a:ea typeface="Calibri"/>
                <a:cs typeface="+mj-cs"/>
                <a:sym typeface="Calibri"/>
              </a:rPr>
              <a:t>عمل قواعد بيانات وخرائط للمنازل و سكانها و الأشجار و النخيل والتربة وأعداد الحشرات بإستخدام أدوات وبرامج الذكاء الصناعى.</a:t>
            </a:r>
            <a:r>
              <a:rPr lang="ar-DZ" sz="2400" b="1" dirty="0">
                <a:solidFill>
                  <a:srgbClr val="C00000"/>
                </a:solidFill>
                <a:cs typeface="+mj-cs"/>
                <a:sym typeface="Calibri"/>
              </a:rPr>
              <a:t> وكذلك تصميم </a:t>
            </a:r>
            <a:r>
              <a:rPr lang="ar-DZ" sz="2400" b="1" dirty="0">
                <a:solidFill>
                  <a:srgbClr val="C00000"/>
                </a:solidFill>
                <a:latin typeface="Calibri"/>
                <a:ea typeface="Calibri"/>
                <a:cs typeface="+mj-cs"/>
                <a:sym typeface="Calibri"/>
              </a:rPr>
              <a:t>خوارزميات تعدين البيانات والتعلم الآلي لمتابعة نجاح طريقة المقاومة المستخدمة في القضاء على حشرة النمل الأبيض مع تحديد الانماط السلوكية للحشرات في الوقت الحاضر والتنبؤ المستقبلى لإنتشارها. </a:t>
            </a:r>
            <a:endParaRPr sz="2400" b="1" dirty="0">
              <a:solidFill>
                <a:srgbClr val="C00000"/>
              </a:solidFill>
              <a:latin typeface="Calibri"/>
              <a:ea typeface="Calibri"/>
              <a:cs typeface="+mj-cs"/>
              <a:sym typeface="Calibri"/>
            </a:endParaRPr>
          </a:p>
          <a:p>
            <a:pPr marL="342900" indent="-342900" algn="just" rtl="1">
              <a:buClr>
                <a:srgbClr val="0070C0"/>
              </a:buClr>
              <a:buSzPts val="2800"/>
              <a:buFont typeface="Arial"/>
              <a:buChar char="•"/>
            </a:pPr>
            <a:r>
              <a:rPr lang="ar-DZ" sz="2400" b="1" dirty="0">
                <a:solidFill>
                  <a:srgbClr val="002060"/>
                </a:solidFill>
                <a:latin typeface="Calibri"/>
                <a:ea typeface="Calibri"/>
                <a:cs typeface="+mj-cs"/>
                <a:sym typeface="Calibri"/>
              </a:rPr>
              <a:t>نموذج تعلم وتصنيف ذكى وتكيفى لطريقة الانتشار مع تحديد الميزات والخصائص الحاكمة لانماط السلوك وتقديم تطبيق جوال للنظام المقترح بالإضافة ل</a:t>
            </a:r>
            <a:r>
              <a:rPr lang="ar-DZ" sz="2400" b="1" dirty="0">
                <a:solidFill>
                  <a:srgbClr val="002060"/>
                </a:solidFill>
                <a:ea typeface="Calibri"/>
                <a:cs typeface="+mj-cs"/>
                <a:sym typeface="Calibri"/>
              </a:rPr>
              <a:t>جمع البيانات عن طريق مجموعة من أجهزة استشعار لاسلكية للكشف عن نشاط النمل الأبيض في المنشآت</a:t>
            </a:r>
            <a:r>
              <a:rPr lang="ar-DZ" sz="2400" b="1" dirty="0">
                <a:solidFill>
                  <a:srgbClr val="002060"/>
                </a:solidFill>
                <a:cs typeface="+mj-cs"/>
                <a:sym typeface="Calibri"/>
              </a:rPr>
              <a:t> و</a:t>
            </a:r>
            <a:r>
              <a:rPr lang="ar-DZ" sz="2400" b="1" dirty="0">
                <a:solidFill>
                  <a:srgbClr val="002060"/>
                </a:solidFill>
                <a:ea typeface="Calibri"/>
                <a:cs typeface="+mj-cs"/>
                <a:sym typeface="Calibri"/>
              </a:rPr>
              <a:t>اكتشاف الحشرات في مرحلة مبكرة وكذلك ظروف الخشب في المباني مع توفير مصدر مستدام من الطاقة الكهروضوئية اللازمة لعمل منظومة جمع ونقل البيانات مع نظام فعال لإدارة البطاريات. وأخيرا تطوير مستشعر نهائي للاستخدام في الظروف الحقيقية </a:t>
            </a:r>
          </a:p>
          <a:p>
            <a:pPr marL="342900" indent="-342900" algn="just" rtl="1">
              <a:buClr>
                <a:srgbClr val="C55A11"/>
              </a:buClr>
              <a:buSzPts val="2800"/>
              <a:buFont typeface="Arial"/>
              <a:buChar char="•"/>
            </a:pPr>
            <a:r>
              <a:rPr lang="ar-DZ" sz="2400" b="1" dirty="0">
                <a:ea typeface="Calibri"/>
                <a:cs typeface="+mj-cs"/>
                <a:sym typeface="Calibri"/>
              </a:rPr>
              <a:t>دراسة التنوع البيولوجى في تصنيف الحشرة والفصل الجيني وقراءة التسلسلات الجينية  للنمل الأبيض بأسوان بإستخدام البيولوجيا الجزئية</a:t>
            </a:r>
          </a:p>
        </p:txBody>
      </p:sp>
      <p:pic>
        <p:nvPicPr>
          <p:cNvPr id="88" name="Google Shape;88;p1" descr="Details are in the caption following the image"/>
          <p:cNvPicPr preferRelativeResize="0"/>
          <p:nvPr/>
        </p:nvPicPr>
        <p:blipFill rotWithShape="1">
          <a:blip r:embed="rId3">
            <a:alphaModFix/>
          </a:blip>
          <a:srcRect/>
          <a:stretch/>
        </p:blipFill>
        <p:spPr>
          <a:xfrm>
            <a:off x="2663131" y="2869466"/>
            <a:ext cx="11826708" cy="1656184"/>
          </a:xfrm>
          <a:prstGeom prst="rect">
            <a:avLst/>
          </a:prstGeom>
          <a:noFill/>
          <a:ln>
            <a:noFill/>
          </a:ln>
        </p:spPr>
      </p:pic>
      <p:pic>
        <p:nvPicPr>
          <p:cNvPr id="89" name="Google Shape;89;p1" descr="a) Test apparatus for acoustic signal monitoring of Coptotermes... |  Download Scientific Diagram"/>
          <p:cNvPicPr preferRelativeResize="0"/>
          <p:nvPr/>
        </p:nvPicPr>
        <p:blipFill rotWithShape="1">
          <a:blip r:embed="rId4">
            <a:alphaModFix/>
          </a:blip>
          <a:srcRect l="18373" t="25413" r="31821" b="43435"/>
          <a:stretch/>
        </p:blipFill>
        <p:spPr>
          <a:xfrm>
            <a:off x="751077" y="3013482"/>
            <a:ext cx="1559496" cy="1368152"/>
          </a:xfrm>
          <a:prstGeom prst="rect">
            <a:avLst/>
          </a:prstGeom>
          <a:noFill/>
          <a:ln>
            <a:noFill/>
          </a:ln>
        </p:spPr>
      </p:pic>
      <p:pic>
        <p:nvPicPr>
          <p:cNvPr id="8" name="Google Shape;108;p3" descr="Fig. 1"/>
          <p:cNvPicPr preferRelativeResize="0"/>
          <p:nvPr/>
        </p:nvPicPr>
        <p:blipFill rotWithShape="1">
          <a:blip r:embed="rId5">
            <a:alphaModFix/>
          </a:blip>
          <a:srcRect/>
          <a:stretch/>
        </p:blipFill>
        <p:spPr>
          <a:xfrm>
            <a:off x="298026" y="4913859"/>
            <a:ext cx="4407593" cy="2432540"/>
          </a:xfrm>
          <a:prstGeom prst="rect">
            <a:avLst/>
          </a:prstGeom>
          <a:noFill/>
          <a:ln>
            <a:noFill/>
          </a:ln>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26" y="7434138"/>
            <a:ext cx="4429366" cy="2145993"/>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88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301875" y="12980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defRPr/>
            </a:pPr>
            <a:r>
              <a:rPr lang="ar-EG" b="1" dirty="0">
                <a:solidFill>
                  <a:sysClr val="windowText" lastClr="000000"/>
                </a:solidFill>
                <a:latin typeface="Calibri Light" panose="020F0302020204030204"/>
                <a:cs typeface="Times New Roman" panose="02020603050405020304" pitchFamily="18" charset="0"/>
              </a:rPr>
              <a:t>أثر المشروع وتطبيقاته</a:t>
            </a:r>
            <a:endParaRPr lang="en-US" b="1" dirty="0">
              <a:solidFill>
                <a:sysClr val="windowText" lastClr="000000"/>
              </a:solidFill>
              <a:latin typeface="Calibri Light" panose="020F0302020204030204"/>
            </a:endParaRPr>
          </a:p>
        </p:txBody>
      </p:sp>
      <p:sp>
        <p:nvSpPr>
          <p:cNvPr id="7" name="Content Placeholder 2"/>
          <p:cNvSpPr txBox="1">
            <a:spLocks/>
          </p:cNvSpPr>
          <p:nvPr/>
        </p:nvSpPr>
        <p:spPr>
          <a:xfrm>
            <a:off x="6089317" y="2969642"/>
            <a:ext cx="8239110" cy="73448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lnSpc>
                <a:spcPct val="100000"/>
              </a:lnSpc>
            </a:pPr>
            <a:r>
              <a:rPr lang="ar-DZ" sz="2000" b="1" dirty="0">
                <a:solidFill>
                  <a:srgbClr val="00B050"/>
                </a:solidFill>
                <a:cs typeface="+mj-cs"/>
              </a:rPr>
              <a:t>الحد من استخدام طرق المقاومة التقليدية مثل  المبيدات  والحرق واستخدام طرق بديلة جديدة  تعتمد على  المستخلصات الطبيعية من أنواع من الأشجار والنباتات الطبية وطرق ميكانيكية وزراعية. زيادة التشجير وزيادة المساحة الخضراء يحد من تأثيرات الإحتباس الحراري. كما أن الأشجار الكبيرة يمكن أن تستخدم في صناعة الأثاث وكافة الصناعات الخشبية المقاومة للآفات.</a:t>
            </a:r>
          </a:p>
          <a:p>
            <a:pPr algn="just" rtl="1">
              <a:lnSpc>
                <a:spcPct val="100000"/>
              </a:lnSpc>
            </a:pPr>
            <a:r>
              <a:rPr lang="ar-DZ" sz="2000" b="1" dirty="0">
                <a:solidFill>
                  <a:srgbClr val="0070C0"/>
                </a:solidFill>
                <a:cs typeface="+mj-cs"/>
              </a:rPr>
              <a:t>الحشرات المعالجة تمثل سماد عضوي عالي القيمة بإستخدام الحرث الزراعي في الأراضي المصابة</a:t>
            </a:r>
          </a:p>
          <a:p>
            <a:pPr algn="just" rtl="1">
              <a:lnSpc>
                <a:spcPct val="100000"/>
              </a:lnSpc>
            </a:pPr>
            <a:r>
              <a:rPr lang="ar-DZ" sz="2000" b="1" dirty="0">
                <a:solidFill>
                  <a:srgbClr val="002060"/>
                </a:solidFill>
                <a:cs typeface="+mj-cs"/>
              </a:rPr>
              <a:t>المشاركة المجتمعية تحت إشراف المحافظة وتكوين شبكة من منفذى المشروع و مديرية الزراعة و جمعيات داخل القرى وبين السيدات الريفيات والمزارعين وكافة المستفيدين للمكافحة اللآمنة للآفات</a:t>
            </a:r>
          </a:p>
          <a:p>
            <a:pPr algn="just" rtl="1">
              <a:lnSpc>
                <a:spcPct val="100000"/>
              </a:lnSpc>
            </a:pPr>
            <a:r>
              <a:rPr lang="ar-DZ" sz="2000" b="1" dirty="0">
                <a:solidFill>
                  <a:schemeClr val="accent2"/>
                </a:solidFill>
                <a:cs typeface="+mj-cs"/>
              </a:rPr>
              <a:t>تدريب السيدات الريفيات في القرى المختلفة على كيفية التعرف على الحشرة  آثارها و كيفية الوقاية منها يؤدى إلى إنخفاض تكلفة المقاومة لفترة طويلة و حماية صحة الأسرة من مخلفات الحشرة التي يمكن ان تسبب في بعض الإمراض المعوية والتنفسية</a:t>
            </a:r>
          </a:p>
          <a:p>
            <a:pPr algn="just" rtl="1">
              <a:lnSpc>
                <a:spcPct val="100000"/>
              </a:lnSpc>
            </a:pPr>
            <a:r>
              <a:rPr lang="ar-DZ" sz="2000" b="1" dirty="0">
                <a:solidFill>
                  <a:srgbClr val="7030A0"/>
                </a:solidFill>
                <a:cs typeface="+mj-cs"/>
              </a:rPr>
              <a:t>التدريب على تدوير المخلفات الزراعية والأخشاب  يسهم في تكوين مشروعات صغيرة مدرة للدخل وتوفير وظائف</a:t>
            </a:r>
          </a:p>
          <a:p>
            <a:pPr algn="just" rtl="1">
              <a:lnSpc>
                <a:spcPct val="100000"/>
              </a:lnSpc>
            </a:pPr>
            <a:r>
              <a:rPr lang="ar-DZ" sz="2000" b="1" dirty="0">
                <a:solidFill>
                  <a:srgbClr val="C00000"/>
                </a:solidFill>
                <a:cs typeface="+mj-cs"/>
              </a:rPr>
              <a:t>إنشاء شركة ناشئة ورائدة مستقبلا،  يقوم عليها فريق عمل متخصص، تقدم منتجات آمنة مستدامة ذات جودة عالية وبأقل التكاليف مثل منتجات طبيعية لمكافحة الأفات وأنظمة إكتشاف مبكر وإنذار وتتبع لإنتشار الحشرات بالإضافة للإستشارات والتدريب.  وذلك يسهم في توفير العديد من فرص العمل</a:t>
            </a:r>
          </a:p>
          <a:p>
            <a:pPr algn="just" rtl="1">
              <a:lnSpc>
                <a:spcPct val="100000"/>
              </a:lnSpc>
            </a:pPr>
            <a:r>
              <a:rPr lang="ar-DZ" sz="2000" b="1" dirty="0">
                <a:cs typeface="+mj-cs"/>
              </a:rPr>
              <a:t>يستفيد من المشروع أهالي المناطق المصابة في القرى والمدن وخصوصا السيدات وكذلك المزارعين  والمستثمرين في مجالات زراعة النخيل والقصب</a:t>
            </a:r>
          </a:p>
        </p:txBody>
      </p:sp>
      <p:pic>
        <p:nvPicPr>
          <p:cNvPr id="8" name="Picture 2" descr="المركز الالمانى لابادة الحشرات"/>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923" y="6179961"/>
            <a:ext cx="1584176" cy="1054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سا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7106" y="6341127"/>
            <a:ext cx="900100" cy="9001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ضارة بالبيئ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7106" y="7447630"/>
            <a:ext cx="900100" cy="9001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مصر الأقل إسهاما في الاحتباس الحراري.. والأكثر تضررا بمخاطر تغير المناخ -  بوابة الشروق - نسخة الموبايل"/>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3211" y="6635398"/>
            <a:ext cx="2058033" cy="13711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لماذا حرق الأخشاب تغيير كيميائي"/>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0922" y="7447629"/>
            <a:ext cx="1584176" cy="9837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7953" y="2749768"/>
            <a:ext cx="4053450" cy="304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ight Arrow 13"/>
          <p:cNvSpPr/>
          <p:nvPr/>
        </p:nvSpPr>
        <p:spPr>
          <a:xfrm>
            <a:off x="2951163" y="7327436"/>
            <a:ext cx="1044116" cy="1375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551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87067" y="122674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rtl="1">
              <a:defRPr/>
            </a:pPr>
            <a:r>
              <a:rPr lang="ar-DZ" b="1" dirty="0"/>
              <a:t>القابلية للتكرار</a:t>
            </a:r>
            <a:endParaRPr lang="en-US" b="1" dirty="0">
              <a:solidFill>
                <a:sysClr val="windowText" lastClr="000000"/>
              </a:solidFill>
              <a:latin typeface="Calibri Light" panose="020F0302020204030204"/>
            </a:endParaRPr>
          </a:p>
        </p:txBody>
      </p:sp>
      <p:sp>
        <p:nvSpPr>
          <p:cNvPr id="7" name="Content Placeholder 2"/>
          <p:cNvSpPr txBox="1">
            <a:spLocks/>
          </p:cNvSpPr>
          <p:nvPr/>
        </p:nvSpPr>
        <p:spPr>
          <a:xfrm>
            <a:off x="8207747" y="5201890"/>
            <a:ext cx="6408712" cy="4032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rtl="1"/>
            <a:r>
              <a:rPr lang="ar-DZ" sz="2400" b="1" dirty="0">
                <a:cs typeface="+mj-cs"/>
              </a:rPr>
              <a:t>تم تنفيذ المقاومة لحشرة النمل الأبيض عمليا على هدة فترات بداية من 1998 وخصوصا في الفترة من اغسطس 2004 الى مارس 2005 ببعض الطرق المقترحة في المشروع في عدة أماكن مثل مخزن الإغاثة بمديرية التضامن الاجتماعى وبحديقة النباتات ومنطقة مصنع كيما وإحدى قرى مركز دراو</a:t>
            </a:r>
          </a:p>
          <a:p>
            <a:pPr algn="just" rtl="1"/>
            <a:r>
              <a:rPr lang="ar-DZ" sz="2400" b="1" dirty="0">
                <a:cs typeface="+mj-cs"/>
              </a:rPr>
              <a:t>الفكرة مبنيه على نتائج أبحاث علمية عديدة منشورة </a:t>
            </a:r>
          </a:p>
          <a:p>
            <a:pPr algn="just" rtl="1"/>
            <a:r>
              <a:rPr lang="ar-DZ" sz="2400" b="1" dirty="0">
                <a:cs typeface="+mj-cs"/>
              </a:rPr>
              <a:t>ذلك يعطي مؤشر قوي يضمن بدرجة كبيرة نجاح التجربة مرة أخرى في حالة التكرار بقرى عديدة مصابة بالحشرة سواء داخل البيوت الريفية او في مزارع القصب والنخيل</a:t>
            </a:r>
          </a:p>
          <a:p>
            <a:pPr algn="just" rtl="1"/>
            <a:r>
              <a:rPr lang="ar-DZ" sz="2400" b="1" dirty="0">
                <a:cs typeface="+mj-cs"/>
              </a:rPr>
              <a:t>ويمكن تعميم التجربة على باقي المحافظات </a:t>
            </a:r>
            <a:endParaRPr lang="en-US" sz="2400" b="1" dirty="0">
              <a:cs typeface="+mj-cs"/>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404" y="2909789"/>
            <a:ext cx="2664295" cy="2232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404" y="5233223"/>
            <a:ext cx="2664295" cy="3077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708" y="3037555"/>
            <a:ext cx="3707967" cy="5272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148" y="2621755"/>
            <a:ext cx="5796199" cy="233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14631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567</TotalTime>
  <Words>668</Words>
  <Application>Microsoft Office PowerPoint</Application>
  <PresentationFormat>Custom</PresentationFormat>
  <Paragraphs>34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المكافحة الخضراء الذكية والمتكاملة لحشرة النمل الأبيض في القرى والمدن</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مشروع المكافحة الخضراء الذكية والمتكاملة لحشرة النمل الأبيض في قرى محافظة أسوان</dc:title>
  <dc:creator>qg</dc:creator>
  <cp:lastModifiedBy>Mohamed Elmelegy</cp:lastModifiedBy>
  <cp:revision>56</cp:revision>
  <cp:lastPrinted>2022-10-08T15:16:55Z</cp:lastPrinted>
  <dcterms:modified xsi:type="dcterms:W3CDTF">2022-10-18T17:58:39Z</dcterms:modified>
</cp:coreProperties>
</file>