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68" r:id="rId1"/>
  </p:sldMasterIdLst>
  <p:notesMasterIdLst>
    <p:notesMasterId r:id="rId10"/>
  </p:notesMasterIdLst>
  <p:handoutMasterIdLst>
    <p:handoutMasterId r:id="rId11"/>
  </p:handoutMasterIdLst>
  <p:sldIdLst>
    <p:sldId id="256" r:id="rId2"/>
    <p:sldId id="412" r:id="rId3"/>
    <p:sldId id="378" r:id="rId4"/>
    <p:sldId id="352" r:id="rId5"/>
    <p:sldId id="391" r:id="rId6"/>
    <p:sldId id="411" r:id="rId7"/>
    <p:sldId id="350" r:id="rId8"/>
    <p:sldId id="265" r:id="rId9"/>
  </p:sldIdLst>
  <p:sldSz cx="15119350" cy="10691813"/>
  <p:notesSz cx="6797675" cy="9928225"/>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99FF99"/>
    <a:srgbClr val="E6AF00"/>
    <a:srgbClr val="009900"/>
    <a:srgbClr val="33CC33"/>
    <a:srgbClr val="CCFFFF"/>
    <a:srgbClr val="0000CC"/>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77" autoAdjust="0"/>
    <p:restoredTop sz="94671" autoAdjust="0"/>
  </p:normalViewPr>
  <p:slideViewPr>
    <p:cSldViewPr>
      <p:cViewPr varScale="1">
        <p:scale>
          <a:sx n="53" d="100"/>
          <a:sy n="53" d="100"/>
        </p:scale>
        <p:origin x="654" y="84"/>
      </p:cViewPr>
      <p:guideLst>
        <p:guide orient="horz" pos="3368"/>
        <p:guide pos="4762"/>
      </p:guideLst>
    </p:cSldViewPr>
  </p:slideViewPr>
  <p:outlineViewPr>
    <p:cViewPr>
      <p:scale>
        <a:sx n="33" d="100"/>
        <a:sy n="33" d="100"/>
      </p:scale>
      <p:origin x="0" y="17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9C0175D6-7FE1-4351-966D-8D0E3B239633}" type="datetime1">
              <a:rPr lang="en-US" smtClean="0"/>
              <a:t>10/21/2022</a:t>
            </a:fld>
            <a:endParaRPr lang="ar-EG"/>
          </a:p>
        </p:txBody>
      </p:sp>
      <p:sp>
        <p:nvSpPr>
          <p:cNvPr id="4" name="Footer Placeholder 3"/>
          <p:cNvSpPr>
            <a:spLocks noGrp="1"/>
          </p:cNvSpPr>
          <p:nvPr>
            <p:ph type="ftr" sz="quarter" idx="2"/>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30091"/>
            <a:ext cx="2945659" cy="496411"/>
          </a:xfrm>
          <a:prstGeom prst="rect">
            <a:avLst/>
          </a:prstGeom>
        </p:spPr>
        <p:txBody>
          <a:bodyPr vert="horz" lIns="91440" tIns="45720" rIns="91440" bIns="45720" rtlCol="1" anchor="b"/>
          <a:lstStyle>
            <a:lvl1pPr algn="l">
              <a:defRPr sz="1200"/>
            </a:lvl1pPr>
          </a:lstStyle>
          <a:p>
            <a:fld id="{D2663E2F-5ABE-411B-989C-179454DEF746}" type="slidenum">
              <a:rPr lang="ar-EG" smtClean="0"/>
              <a:t>‹#›</a:t>
            </a:fld>
            <a:endParaRPr lang="ar-EG"/>
          </a:p>
        </p:txBody>
      </p:sp>
    </p:spTree>
    <p:extLst>
      <p:ext uri="{BB962C8B-B14F-4D97-AF65-F5344CB8AC3E}">
        <p14:creationId xmlns:p14="http://schemas.microsoft.com/office/powerpoint/2010/main" val="23655181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CC8BD61B-ECFB-4262-84F0-23AA62B2901E}" type="datetime1">
              <a:rPr lang="en-US" smtClean="0"/>
              <a:t>10/21/2022</a:t>
            </a:fld>
            <a:endParaRPr lang="ar-EG"/>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74" y="9430091"/>
            <a:ext cx="2945659" cy="496411"/>
          </a:xfrm>
          <a:prstGeom prst="rect">
            <a:avLst/>
          </a:prstGeom>
        </p:spPr>
        <p:txBody>
          <a:bodyPr vert="horz" lIns="91440" tIns="45720" rIns="91440" bIns="45720" rtlCol="1" anchor="b"/>
          <a:lstStyle>
            <a:lvl1pPr algn="l">
              <a:defRPr sz="1200"/>
            </a:lvl1pPr>
          </a:lstStyle>
          <a:p>
            <a:fld id="{1F0E6A46-4C5D-43A7-BEEE-31F1E57BBEA5}" type="slidenum">
              <a:rPr lang="ar-EG" smtClean="0"/>
              <a:t>‹#›</a:t>
            </a:fld>
            <a:endParaRPr lang="ar-EG"/>
          </a:p>
        </p:txBody>
      </p:sp>
    </p:spTree>
    <p:extLst>
      <p:ext uri="{BB962C8B-B14F-4D97-AF65-F5344CB8AC3E}">
        <p14:creationId xmlns:p14="http://schemas.microsoft.com/office/powerpoint/2010/main" val="487869755"/>
      </p:ext>
    </p:extLst>
  </p:cSld>
  <p:clrMap bg1="lt1" tx1="dk1" bg2="lt2" tx2="dk2" accent1="accent1" accent2="accent2" accent3="accent3" accent4="accent4" accent5="accent5" accent6="accent6" hlink="hlink" folHlink="folHlink"/>
  <p:hf sldNum="0" hdr="0" ftr="0" dt="0"/>
  <p:notesStyle>
    <a:lvl1pPr marL="0" algn="r" defTabSz="1474836" rtl="1" eaLnBrk="1" latinLnBrk="0" hangingPunct="1">
      <a:defRPr sz="1935" kern="1200">
        <a:solidFill>
          <a:schemeClr val="tx1"/>
        </a:solidFill>
        <a:latin typeface="+mn-lt"/>
        <a:ea typeface="+mn-ea"/>
        <a:cs typeface="+mn-cs"/>
      </a:defRPr>
    </a:lvl1pPr>
    <a:lvl2pPr marL="737418" algn="r" defTabSz="1474836" rtl="1" eaLnBrk="1" latinLnBrk="0" hangingPunct="1">
      <a:defRPr sz="1935" kern="1200">
        <a:solidFill>
          <a:schemeClr val="tx1"/>
        </a:solidFill>
        <a:latin typeface="+mn-lt"/>
        <a:ea typeface="+mn-ea"/>
        <a:cs typeface="+mn-cs"/>
      </a:defRPr>
    </a:lvl2pPr>
    <a:lvl3pPr marL="1474836" algn="r" defTabSz="1474836" rtl="1" eaLnBrk="1" latinLnBrk="0" hangingPunct="1">
      <a:defRPr sz="1935" kern="1200">
        <a:solidFill>
          <a:schemeClr val="tx1"/>
        </a:solidFill>
        <a:latin typeface="+mn-lt"/>
        <a:ea typeface="+mn-ea"/>
        <a:cs typeface="+mn-cs"/>
      </a:defRPr>
    </a:lvl3pPr>
    <a:lvl4pPr marL="2212254" algn="r" defTabSz="1474836" rtl="1" eaLnBrk="1" latinLnBrk="0" hangingPunct="1">
      <a:defRPr sz="1935" kern="1200">
        <a:solidFill>
          <a:schemeClr val="tx1"/>
        </a:solidFill>
        <a:latin typeface="+mn-lt"/>
        <a:ea typeface="+mn-ea"/>
        <a:cs typeface="+mn-cs"/>
      </a:defRPr>
    </a:lvl4pPr>
    <a:lvl5pPr marL="2949672" algn="r" defTabSz="1474836" rtl="1" eaLnBrk="1" latinLnBrk="0" hangingPunct="1">
      <a:defRPr sz="1935" kern="1200">
        <a:solidFill>
          <a:schemeClr val="tx1"/>
        </a:solidFill>
        <a:latin typeface="+mn-lt"/>
        <a:ea typeface="+mn-ea"/>
        <a:cs typeface="+mn-cs"/>
      </a:defRPr>
    </a:lvl5pPr>
    <a:lvl6pPr marL="3687089" algn="r" defTabSz="1474836" rtl="1" eaLnBrk="1" latinLnBrk="0" hangingPunct="1">
      <a:defRPr sz="1935" kern="1200">
        <a:solidFill>
          <a:schemeClr val="tx1"/>
        </a:solidFill>
        <a:latin typeface="+mn-lt"/>
        <a:ea typeface="+mn-ea"/>
        <a:cs typeface="+mn-cs"/>
      </a:defRPr>
    </a:lvl6pPr>
    <a:lvl7pPr marL="4424507" algn="r" defTabSz="1474836" rtl="1" eaLnBrk="1" latinLnBrk="0" hangingPunct="1">
      <a:defRPr sz="1935" kern="1200">
        <a:solidFill>
          <a:schemeClr val="tx1"/>
        </a:solidFill>
        <a:latin typeface="+mn-lt"/>
        <a:ea typeface="+mn-ea"/>
        <a:cs typeface="+mn-cs"/>
      </a:defRPr>
    </a:lvl7pPr>
    <a:lvl8pPr marL="5161925" algn="r" defTabSz="1474836" rtl="1" eaLnBrk="1" latinLnBrk="0" hangingPunct="1">
      <a:defRPr sz="1935" kern="1200">
        <a:solidFill>
          <a:schemeClr val="tx1"/>
        </a:solidFill>
        <a:latin typeface="+mn-lt"/>
        <a:ea typeface="+mn-ea"/>
        <a:cs typeface="+mn-cs"/>
      </a:defRPr>
    </a:lvl8pPr>
    <a:lvl9pPr marL="5899343" algn="r" defTabSz="1474836" rtl="1" eaLnBrk="1" latinLnBrk="0" hangingPunct="1">
      <a:defRPr sz="19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87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28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67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EC45-8703-D464-FB19-0DA047BC6EEC}"/>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ar-EG"/>
          </a:p>
        </p:txBody>
      </p:sp>
      <p:sp>
        <p:nvSpPr>
          <p:cNvPr id="3" name="Subtitle 2">
            <a:extLst>
              <a:ext uri="{FF2B5EF4-FFF2-40B4-BE49-F238E27FC236}">
                <a16:creationId xmlns:a16="http://schemas.microsoft.com/office/drawing/2014/main" id="{63CD8931-64F7-5F99-0391-88C999A8B2A4}"/>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E5919379-F933-6A88-0B8C-57BEE30C7CA8}"/>
              </a:ext>
            </a:extLst>
          </p:cNvPr>
          <p:cNvSpPr>
            <a:spLocks noGrp="1"/>
          </p:cNvSpPr>
          <p:nvPr>
            <p:ph type="dt" sz="half" idx="10"/>
          </p:nvPr>
        </p:nvSpPr>
        <p:spPr/>
        <p:txBody>
          <a:bodyPr/>
          <a:lstStyle/>
          <a:p>
            <a:fld id="{A2468C00-92D9-4BD4-B03B-2B3181F8EF23}" type="datetime8">
              <a:rPr lang="ar-EG" smtClean="0"/>
              <a:t>21 تشرين الأول، 22</a:t>
            </a:fld>
            <a:endParaRPr lang="ar-EG"/>
          </a:p>
        </p:txBody>
      </p:sp>
      <p:sp>
        <p:nvSpPr>
          <p:cNvPr id="5" name="Footer Placeholder 4">
            <a:extLst>
              <a:ext uri="{FF2B5EF4-FFF2-40B4-BE49-F238E27FC236}">
                <a16:creationId xmlns:a16="http://schemas.microsoft.com/office/drawing/2014/main" id="{E710332B-B849-927B-0EDD-8F5D170F1D9A}"/>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6EE198DC-C983-C3DA-7103-0FE6E081CB9C}"/>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239791373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C131-4368-89D2-F37F-1E06ADB0B5E9}"/>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64C04D6E-0A2E-3C0E-47CD-363F49BDB8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96E00656-DC88-46D9-4347-AA7E461B9B88}"/>
              </a:ext>
            </a:extLst>
          </p:cNvPr>
          <p:cNvSpPr>
            <a:spLocks noGrp="1"/>
          </p:cNvSpPr>
          <p:nvPr>
            <p:ph type="dt" sz="half" idx="10"/>
          </p:nvPr>
        </p:nvSpPr>
        <p:spPr/>
        <p:txBody>
          <a:bodyPr/>
          <a:lstStyle/>
          <a:p>
            <a:fld id="{AC20DA93-0617-410C-901C-DE8BED47A9B0}" type="datetime8">
              <a:rPr lang="ar-EG" smtClean="0"/>
              <a:t>21 تشرين الأول، 22</a:t>
            </a:fld>
            <a:endParaRPr lang="ar-EG"/>
          </a:p>
        </p:txBody>
      </p:sp>
      <p:sp>
        <p:nvSpPr>
          <p:cNvPr id="5" name="Footer Placeholder 4">
            <a:extLst>
              <a:ext uri="{FF2B5EF4-FFF2-40B4-BE49-F238E27FC236}">
                <a16:creationId xmlns:a16="http://schemas.microsoft.com/office/drawing/2014/main" id="{2923250D-DEFF-AEDA-3943-AFE8D05E465F}"/>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4ED13BEB-56AB-7074-0EF2-0E2C5A6EDDBB}"/>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45142946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B79DB-5650-AD2C-F627-00D5C2200329}"/>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8838AC01-479B-157F-90BF-0AD0309796FE}"/>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4367720B-F740-7ED4-309E-F4A588C28EAA}"/>
              </a:ext>
            </a:extLst>
          </p:cNvPr>
          <p:cNvSpPr>
            <a:spLocks noGrp="1"/>
          </p:cNvSpPr>
          <p:nvPr>
            <p:ph type="dt" sz="half" idx="10"/>
          </p:nvPr>
        </p:nvSpPr>
        <p:spPr/>
        <p:txBody>
          <a:bodyPr/>
          <a:lstStyle/>
          <a:p>
            <a:fld id="{DB980185-B02E-4B41-8346-8B1D344D8144}" type="datetime8">
              <a:rPr lang="ar-EG" smtClean="0"/>
              <a:t>21 تشرين الأول، 22</a:t>
            </a:fld>
            <a:endParaRPr lang="ar-EG"/>
          </a:p>
        </p:txBody>
      </p:sp>
      <p:sp>
        <p:nvSpPr>
          <p:cNvPr id="5" name="Footer Placeholder 4">
            <a:extLst>
              <a:ext uri="{FF2B5EF4-FFF2-40B4-BE49-F238E27FC236}">
                <a16:creationId xmlns:a16="http://schemas.microsoft.com/office/drawing/2014/main" id="{AC1C2C18-0EA3-29EE-A50D-34EBAFA314F0}"/>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2A118DDA-F015-540A-9C6F-681673E46964}"/>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229214854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6168-DD24-58D7-C3A3-CC20EBDF0A3A}"/>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DB222DAC-C8A2-5B71-6148-2E1102768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E4B96646-8A28-9035-EF13-0F22D8A83DF8}"/>
              </a:ext>
            </a:extLst>
          </p:cNvPr>
          <p:cNvSpPr>
            <a:spLocks noGrp="1"/>
          </p:cNvSpPr>
          <p:nvPr>
            <p:ph type="dt" sz="half" idx="10"/>
          </p:nvPr>
        </p:nvSpPr>
        <p:spPr/>
        <p:txBody>
          <a:bodyPr/>
          <a:lstStyle/>
          <a:p>
            <a:fld id="{5225AD60-7A3C-4A7B-A899-3553FE7AB831}" type="datetime8">
              <a:rPr lang="ar-EG" smtClean="0"/>
              <a:t>21 تشرين الأول، 22</a:t>
            </a:fld>
            <a:endParaRPr lang="ar-EG"/>
          </a:p>
        </p:txBody>
      </p:sp>
      <p:sp>
        <p:nvSpPr>
          <p:cNvPr id="5" name="Footer Placeholder 4">
            <a:extLst>
              <a:ext uri="{FF2B5EF4-FFF2-40B4-BE49-F238E27FC236}">
                <a16:creationId xmlns:a16="http://schemas.microsoft.com/office/drawing/2014/main" id="{B54020BC-FE6E-4375-9910-B1BBA63FFABC}"/>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6807CFE0-DE70-A835-68E2-F1D2A05C504E}"/>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153369403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5AC-8A1C-B054-37A2-5C24044F2106}"/>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27F0E8CF-981A-F6A9-2538-7D49473CF42E}"/>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31C7E0-6ED5-96F5-834D-9A78515208A7}"/>
              </a:ext>
            </a:extLst>
          </p:cNvPr>
          <p:cNvSpPr>
            <a:spLocks noGrp="1"/>
          </p:cNvSpPr>
          <p:nvPr>
            <p:ph type="dt" sz="half" idx="10"/>
          </p:nvPr>
        </p:nvSpPr>
        <p:spPr/>
        <p:txBody>
          <a:bodyPr/>
          <a:lstStyle/>
          <a:p>
            <a:fld id="{9EFE45D6-636F-4D22-B704-87869E016566}" type="datetime8">
              <a:rPr lang="ar-EG" smtClean="0"/>
              <a:t>21 تشرين الأول، 22</a:t>
            </a:fld>
            <a:endParaRPr lang="ar-EG"/>
          </a:p>
        </p:txBody>
      </p:sp>
      <p:sp>
        <p:nvSpPr>
          <p:cNvPr id="5" name="Footer Placeholder 4">
            <a:extLst>
              <a:ext uri="{FF2B5EF4-FFF2-40B4-BE49-F238E27FC236}">
                <a16:creationId xmlns:a16="http://schemas.microsoft.com/office/drawing/2014/main" id="{E4C4FA02-FE0D-7A9D-F776-023DF899BB5D}"/>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120829A9-CE59-F654-F495-477869B8C2CB}"/>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196113542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8862-ADA7-F3EA-848C-BEED6C5FBE5A}"/>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7B4CB26C-6444-5589-24F9-EB092D35FE2A}"/>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2C7C8239-917A-6877-9BB6-A165E39F1D6F}"/>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2C0CED42-5FF1-F932-A846-7C61B1E3766E}"/>
              </a:ext>
            </a:extLst>
          </p:cNvPr>
          <p:cNvSpPr>
            <a:spLocks noGrp="1"/>
          </p:cNvSpPr>
          <p:nvPr>
            <p:ph type="dt" sz="half" idx="10"/>
          </p:nvPr>
        </p:nvSpPr>
        <p:spPr/>
        <p:txBody>
          <a:bodyPr/>
          <a:lstStyle/>
          <a:p>
            <a:fld id="{8B9AF807-151C-4F82-991F-C3F081D865A7}" type="datetime8">
              <a:rPr lang="ar-EG" smtClean="0"/>
              <a:t>21 تشرين الأول، 22</a:t>
            </a:fld>
            <a:endParaRPr lang="ar-EG"/>
          </a:p>
        </p:txBody>
      </p:sp>
      <p:sp>
        <p:nvSpPr>
          <p:cNvPr id="6" name="Footer Placeholder 5">
            <a:extLst>
              <a:ext uri="{FF2B5EF4-FFF2-40B4-BE49-F238E27FC236}">
                <a16:creationId xmlns:a16="http://schemas.microsoft.com/office/drawing/2014/main" id="{6CC5B68C-5CC7-C108-4F5B-4D4274C98DEF}"/>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60D2B08B-912D-67F5-30FB-A7CB04A2659F}"/>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28916517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1F99-8B2B-C977-D418-45BC85E26317}"/>
              </a:ext>
            </a:extLst>
          </p:cNvPr>
          <p:cNvSpPr>
            <a:spLocks noGrp="1"/>
          </p:cNvSpPr>
          <p:nvPr>
            <p:ph type="title"/>
          </p:nvPr>
        </p:nvSpPr>
        <p:spPr>
          <a:xfrm>
            <a:off x="1041425" y="569241"/>
            <a:ext cx="13040439" cy="2066590"/>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37A17D96-FFE1-BE34-0588-B8D8791E16C0}"/>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CDBE1E3B-79A0-3888-1D45-D5BB7F83F6C1}"/>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4B6613FD-1911-5B9F-8E81-0F4A5B707794}"/>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591714C2-7D8A-5B53-1F07-C3A21B66320E}"/>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38F80D00-501B-2BC0-2EB3-CFF90379269F}"/>
              </a:ext>
            </a:extLst>
          </p:cNvPr>
          <p:cNvSpPr>
            <a:spLocks noGrp="1"/>
          </p:cNvSpPr>
          <p:nvPr>
            <p:ph type="dt" sz="half" idx="10"/>
          </p:nvPr>
        </p:nvSpPr>
        <p:spPr/>
        <p:txBody>
          <a:bodyPr/>
          <a:lstStyle/>
          <a:p>
            <a:fld id="{8B9AF807-151C-4F82-991F-C3F081D865A7}" type="datetime8">
              <a:rPr lang="ar-EG" smtClean="0"/>
              <a:t>21 تشرين الأول، 22</a:t>
            </a:fld>
            <a:endParaRPr lang="ar-EG"/>
          </a:p>
        </p:txBody>
      </p:sp>
      <p:sp>
        <p:nvSpPr>
          <p:cNvPr id="8" name="Footer Placeholder 7">
            <a:extLst>
              <a:ext uri="{FF2B5EF4-FFF2-40B4-BE49-F238E27FC236}">
                <a16:creationId xmlns:a16="http://schemas.microsoft.com/office/drawing/2014/main" id="{34EA95E7-91D1-EA6A-FBEE-5C0D1F06AEAB}"/>
              </a:ext>
            </a:extLst>
          </p:cNvPr>
          <p:cNvSpPr>
            <a:spLocks noGrp="1"/>
          </p:cNvSpPr>
          <p:nvPr>
            <p:ph type="ftr" sz="quarter" idx="11"/>
          </p:nvPr>
        </p:nvSpPr>
        <p:spPr/>
        <p:txBody>
          <a:bodyPr/>
          <a:lstStyle/>
          <a:p>
            <a:endParaRPr lang="ar-EG"/>
          </a:p>
        </p:txBody>
      </p:sp>
      <p:sp>
        <p:nvSpPr>
          <p:cNvPr id="9" name="Slide Number Placeholder 8">
            <a:extLst>
              <a:ext uri="{FF2B5EF4-FFF2-40B4-BE49-F238E27FC236}">
                <a16:creationId xmlns:a16="http://schemas.microsoft.com/office/drawing/2014/main" id="{026731A0-FA3A-2AB3-48B2-94C29F5D1AE4}"/>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10596389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6B3E-392B-F11F-6F5F-6984D9050037}"/>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7D85642A-302F-3D7A-B86F-4D9F001E00F7}"/>
              </a:ext>
            </a:extLst>
          </p:cNvPr>
          <p:cNvSpPr>
            <a:spLocks noGrp="1"/>
          </p:cNvSpPr>
          <p:nvPr>
            <p:ph type="dt" sz="half" idx="10"/>
          </p:nvPr>
        </p:nvSpPr>
        <p:spPr/>
        <p:txBody>
          <a:bodyPr/>
          <a:lstStyle/>
          <a:p>
            <a:fld id="{96C7C089-F0E5-4938-B3E9-6D55E62D89A0}" type="datetime8">
              <a:rPr lang="ar-EG" smtClean="0"/>
              <a:t>21 تشرين الأول، 22</a:t>
            </a:fld>
            <a:endParaRPr lang="ar-EG"/>
          </a:p>
        </p:txBody>
      </p:sp>
      <p:sp>
        <p:nvSpPr>
          <p:cNvPr id="4" name="Footer Placeholder 3">
            <a:extLst>
              <a:ext uri="{FF2B5EF4-FFF2-40B4-BE49-F238E27FC236}">
                <a16:creationId xmlns:a16="http://schemas.microsoft.com/office/drawing/2014/main" id="{4DB5BEF5-EB4F-0D9D-2C90-056BA2F17189}"/>
              </a:ext>
            </a:extLst>
          </p:cNvPr>
          <p:cNvSpPr>
            <a:spLocks noGrp="1"/>
          </p:cNvSpPr>
          <p:nvPr>
            <p:ph type="ftr" sz="quarter" idx="11"/>
          </p:nvPr>
        </p:nvSpPr>
        <p:spPr/>
        <p:txBody>
          <a:bodyPr/>
          <a:lstStyle/>
          <a:p>
            <a:endParaRPr lang="ar-EG"/>
          </a:p>
        </p:txBody>
      </p:sp>
      <p:sp>
        <p:nvSpPr>
          <p:cNvPr id="5" name="Slide Number Placeholder 4">
            <a:extLst>
              <a:ext uri="{FF2B5EF4-FFF2-40B4-BE49-F238E27FC236}">
                <a16:creationId xmlns:a16="http://schemas.microsoft.com/office/drawing/2014/main" id="{76E1037F-D0D7-59DE-78AB-017500F22BE8}"/>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332417833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02E87-DF9E-39F3-03FF-C878643CA37B}"/>
              </a:ext>
            </a:extLst>
          </p:cNvPr>
          <p:cNvSpPr>
            <a:spLocks noGrp="1"/>
          </p:cNvSpPr>
          <p:nvPr>
            <p:ph type="dt" sz="half" idx="10"/>
          </p:nvPr>
        </p:nvSpPr>
        <p:spPr/>
        <p:txBody>
          <a:bodyPr/>
          <a:lstStyle/>
          <a:p>
            <a:fld id="{E1C0BA29-58D4-483A-AF4F-72EF625DEDB3}" type="datetime8">
              <a:rPr lang="ar-EG" smtClean="0"/>
              <a:t>21 تشرين الأول، 22</a:t>
            </a:fld>
            <a:endParaRPr lang="ar-EG"/>
          </a:p>
        </p:txBody>
      </p:sp>
      <p:sp>
        <p:nvSpPr>
          <p:cNvPr id="3" name="Footer Placeholder 2">
            <a:extLst>
              <a:ext uri="{FF2B5EF4-FFF2-40B4-BE49-F238E27FC236}">
                <a16:creationId xmlns:a16="http://schemas.microsoft.com/office/drawing/2014/main" id="{B7AE9B17-FCE3-2ED2-5D73-FC7070305711}"/>
              </a:ext>
            </a:extLst>
          </p:cNvPr>
          <p:cNvSpPr>
            <a:spLocks noGrp="1"/>
          </p:cNvSpPr>
          <p:nvPr>
            <p:ph type="ftr" sz="quarter" idx="11"/>
          </p:nvPr>
        </p:nvSpPr>
        <p:spPr/>
        <p:txBody>
          <a:bodyPr/>
          <a:lstStyle/>
          <a:p>
            <a:endParaRPr lang="ar-EG"/>
          </a:p>
        </p:txBody>
      </p:sp>
      <p:sp>
        <p:nvSpPr>
          <p:cNvPr id="4" name="Slide Number Placeholder 3">
            <a:extLst>
              <a:ext uri="{FF2B5EF4-FFF2-40B4-BE49-F238E27FC236}">
                <a16:creationId xmlns:a16="http://schemas.microsoft.com/office/drawing/2014/main" id="{28F1D287-F7D8-8721-F4E4-0C162C894A20}"/>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243355318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5BB5-C1BF-6BBF-D9CF-22C7341A87CD}"/>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8704838A-7E3D-0675-192A-29E5C187AB3C}"/>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BB003790-3667-8BFD-3222-1C6309A90C8B}"/>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BCBFEFEB-A47F-700C-776E-08AB768C35C4}"/>
              </a:ext>
            </a:extLst>
          </p:cNvPr>
          <p:cNvSpPr>
            <a:spLocks noGrp="1"/>
          </p:cNvSpPr>
          <p:nvPr>
            <p:ph type="dt" sz="half" idx="10"/>
          </p:nvPr>
        </p:nvSpPr>
        <p:spPr/>
        <p:txBody>
          <a:bodyPr/>
          <a:lstStyle/>
          <a:p>
            <a:fld id="{CC48D89A-1F23-41EE-A55B-4885DC6BBD71}" type="datetime8">
              <a:rPr lang="ar-EG" smtClean="0"/>
              <a:t>21 تشرين الأول، 22</a:t>
            </a:fld>
            <a:endParaRPr lang="ar-EG"/>
          </a:p>
        </p:txBody>
      </p:sp>
      <p:sp>
        <p:nvSpPr>
          <p:cNvPr id="6" name="Footer Placeholder 5">
            <a:extLst>
              <a:ext uri="{FF2B5EF4-FFF2-40B4-BE49-F238E27FC236}">
                <a16:creationId xmlns:a16="http://schemas.microsoft.com/office/drawing/2014/main" id="{22C10C66-73B7-C913-8D8F-8A68768592CA}"/>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EE08A183-F9DF-BA2E-7208-B63AF7E6E718}"/>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156959201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EEB-5B3F-23E6-4B2C-E69C7416A6D1}"/>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695A1A37-9524-2FB4-98CE-757790900B05}"/>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ar-EG"/>
          </a:p>
        </p:txBody>
      </p:sp>
      <p:sp>
        <p:nvSpPr>
          <p:cNvPr id="4" name="Text Placeholder 3">
            <a:extLst>
              <a:ext uri="{FF2B5EF4-FFF2-40B4-BE49-F238E27FC236}">
                <a16:creationId xmlns:a16="http://schemas.microsoft.com/office/drawing/2014/main" id="{7ADD3C44-47EA-04C5-5800-53BC4B0602DD}"/>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E7D88EFF-5CC2-2B41-AFF7-FEB324544595}"/>
              </a:ext>
            </a:extLst>
          </p:cNvPr>
          <p:cNvSpPr>
            <a:spLocks noGrp="1"/>
          </p:cNvSpPr>
          <p:nvPr>
            <p:ph type="dt" sz="half" idx="10"/>
          </p:nvPr>
        </p:nvSpPr>
        <p:spPr/>
        <p:txBody>
          <a:bodyPr/>
          <a:lstStyle/>
          <a:p>
            <a:fld id="{8AECD5C2-D1A9-4C4C-8F0A-26690AFDFAA9}" type="datetime8">
              <a:rPr lang="ar-EG" smtClean="0"/>
              <a:t>21 تشرين الأول، 22</a:t>
            </a:fld>
            <a:endParaRPr lang="ar-EG"/>
          </a:p>
        </p:txBody>
      </p:sp>
      <p:sp>
        <p:nvSpPr>
          <p:cNvPr id="6" name="Footer Placeholder 5">
            <a:extLst>
              <a:ext uri="{FF2B5EF4-FFF2-40B4-BE49-F238E27FC236}">
                <a16:creationId xmlns:a16="http://schemas.microsoft.com/office/drawing/2014/main" id="{E0983177-2554-4A00-102A-E996C53BBFB1}"/>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646F263D-4958-EB77-A28C-E2BFE8B4F095}"/>
              </a:ext>
            </a:extLst>
          </p:cNvPr>
          <p:cNvSpPr>
            <a:spLocks noGrp="1"/>
          </p:cNvSpPr>
          <p:nvPr>
            <p:ph type="sldNum" sz="quarter" idx="12"/>
          </p:nvPr>
        </p:nvSpPr>
        <p:spPr/>
        <p:txBody>
          <a:bodyPr/>
          <a:lstStyle/>
          <a:p>
            <a:fld id="{F468AC10-10B1-45A4-A57B-A7CBFF431EA2}" type="slidenum">
              <a:rPr lang="ar-EG" smtClean="0"/>
              <a:t>‹#›</a:t>
            </a:fld>
            <a:endParaRPr lang="ar-EG"/>
          </a:p>
        </p:txBody>
      </p:sp>
    </p:spTree>
    <p:extLst>
      <p:ext uri="{BB962C8B-B14F-4D97-AF65-F5344CB8AC3E}">
        <p14:creationId xmlns:p14="http://schemas.microsoft.com/office/powerpoint/2010/main" val="60503834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497F7-D494-D971-DEC8-506E8103FDFB}"/>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ar-EG"/>
          </a:p>
        </p:txBody>
      </p:sp>
      <p:sp>
        <p:nvSpPr>
          <p:cNvPr id="3" name="Text Placeholder 2">
            <a:extLst>
              <a:ext uri="{FF2B5EF4-FFF2-40B4-BE49-F238E27FC236}">
                <a16:creationId xmlns:a16="http://schemas.microsoft.com/office/drawing/2014/main" id="{A6CD37EB-D50C-5B53-517B-A7F5FD5035C0}"/>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230E4B61-7159-ABB7-F631-1DB546F674A5}"/>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8B9AF807-151C-4F82-991F-C3F081D865A7}" type="datetime8">
              <a:rPr lang="ar-EG" smtClean="0"/>
              <a:t>21 تشرين الأول، 22</a:t>
            </a:fld>
            <a:endParaRPr lang="ar-EG"/>
          </a:p>
        </p:txBody>
      </p:sp>
      <p:sp>
        <p:nvSpPr>
          <p:cNvPr id="5" name="Footer Placeholder 4">
            <a:extLst>
              <a:ext uri="{FF2B5EF4-FFF2-40B4-BE49-F238E27FC236}">
                <a16:creationId xmlns:a16="http://schemas.microsoft.com/office/drawing/2014/main" id="{6DF388F1-D6DF-3A50-4677-8DD634901851}"/>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ar-EG"/>
          </a:p>
        </p:txBody>
      </p:sp>
      <p:sp>
        <p:nvSpPr>
          <p:cNvPr id="6" name="Slide Number Placeholder 5">
            <a:extLst>
              <a:ext uri="{FF2B5EF4-FFF2-40B4-BE49-F238E27FC236}">
                <a16:creationId xmlns:a16="http://schemas.microsoft.com/office/drawing/2014/main" id="{43C47C54-6F7F-50F0-98D0-F6F51446B443}"/>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F468AC10-10B1-45A4-A57B-A7CBFF431EA2}" type="slidenum">
              <a:rPr lang="ar-EG" smtClean="0"/>
              <a:t>‹#›</a:t>
            </a:fld>
            <a:endParaRPr lang="ar-EG"/>
          </a:p>
        </p:txBody>
      </p:sp>
    </p:spTree>
    <p:extLst>
      <p:ext uri="{BB962C8B-B14F-4D97-AF65-F5344CB8AC3E}">
        <p14:creationId xmlns:p14="http://schemas.microsoft.com/office/powerpoint/2010/main" val="278540351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spd="slow">
    <p:wipe dir="r"/>
  </p:transition>
  <p:hf hdr="0" ftr="0" dt="0"/>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ar-EG"/>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70700" y="2249562"/>
            <a:ext cx="6552728" cy="1296144"/>
            <a:chOff x="-293864" y="260648"/>
            <a:chExt cx="7576854" cy="1296144"/>
          </a:xfrm>
        </p:grpSpPr>
        <p:graphicFrame>
          <p:nvGraphicFramePr>
            <p:cNvPr id="7" name="Object 3"/>
            <p:cNvGraphicFramePr>
              <a:graphicFrameLocks/>
            </p:cNvGraphicFramePr>
            <p:nvPr>
              <p:extLst>
                <p:ext uri="{D42A27DB-BD31-4B8C-83A1-F6EECF244321}">
                  <p14:modId xmlns:p14="http://schemas.microsoft.com/office/powerpoint/2010/main" val="452766426"/>
                </p:ext>
              </p:extLst>
            </p:nvPr>
          </p:nvGraphicFramePr>
          <p:xfrm>
            <a:off x="5451223" y="260648"/>
            <a:ext cx="1831767" cy="1296144"/>
          </p:xfrm>
          <a:graphic>
            <a:graphicData uri="http://schemas.openxmlformats.org/presentationml/2006/ole">
              <mc:AlternateContent xmlns:mc="http://schemas.openxmlformats.org/markup-compatibility/2006">
                <mc:Choice xmlns:v="urn:schemas-microsoft-com:vml" Requires="v">
                  <p:oleObj name="CorelDRAW" r:id="rId2" imgW="3722244" imgH="3728133" progId="CorelDRAW.Graphic.9">
                    <p:embed/>
                  </p:oleObj>
                </mc:Choice>
                <mc:Fallback>
                  <p:oleObj name="CorelDRAW" r:id="rId2" imgW="3722244" imgH="3728133" progId="CorelDRAW.Graphic.9">
                    <p:embed/>
                    <p:pic>
                      <p:nvPicPr>
                        <p:cNvPr id="240643"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223" y="260648"/>
                          <a:ext cx="1831767" cy="1296144"/>
                        </a:xfrm>
                        <a:prstGeom prst="rect">
                          <a:avLst/>
                        </a:prstGeom>
                        <a:noFill/>
                        <a:ln>
                          <a:noFill/>
                        </a:ln>
                        <a:effectLst/>
                      </p:spPr>
                    </p:pic>
                  </p:oleObj>
                </mc:Fallback>
              </mc:AlternateContent>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64" y="260648"/>
              <a:ext cx="3528392" cy="1296144"/>
            </a:xfrm>
            <a:prstGeom prst="rect">
              <a:avLst/>
            </a:prstGeom>
          </p:spPr>
        </p:pic>
      </p:grpSp>
      <p:sp>
        <p:nvSpPr>
          <p:cNvPr id="3" name="TextBox 2"/>
          <p:cNvSpPr txBox="1"/>
          <p:nvPr/>
        </p:nvSpPr>
        <p:spPr>
          <a:xfrm>
            <a:off x="3797375" y="3689723"/>
            <a:ext cx="7973657" cy="3890489"/>
          </a:xfrm>
          <a:prstGeom prst="rect">
            <a:avLst/>
          </a:prstGeom>
          <a:noFill/>
        </p:spPr>
        <p:txBody>
          <a:bodyPr wrap="none" rtlCol="1">
            <a:spAutoFit/>
          </a:bodyPr>
          <a:lstStyle/>
          <a:p>
            <a:pPr>
              <a:lnSpc>
                <a:spcPct val="150000"/>
              </a:lnSpc>
            </a:pPr>
            <a:r>
              <a:rPr lang="ar-EG" sz="3200" dirty="0">
                <a:solidFill>
                  <a:srgbClr val="002060"/>
                </a:solidFill>
                <a:cs typeface="Sultan bold" pitchFamily="2" charset="-78"/>
              </a:rPr>
              <a:t>محافظة المنوفية </a:t>
            </a:r>
          </a:p>
          <a:p>
            <a:pPr>
              <a:lnSpc>
                <a:spcPct val="150000"/>
              </a:lnSpc>
            </a:pPr>
            <a:r>
              <a:rPr lang="ar-EG" sz="4000" b="1" dirty="0">
                <a:solidFill>
                  <a:srgbClr val="008000"/>
                </a:solidFill>
                <a:cs typeface="Sultan Medium" pitchFamily="2" charset="-78"/>
              </a:rPr>
              <a:t>المبادرة الوطنية للمشروعات الخضراء الذكية</a:t>
            </a:r>
          </a:p>
          <a:p>
            <a:pPr algn="ctr">
              <a:lnSpc>
                <a:spcPct val="150000"/>
              </a:lnSpc>
            </a:pPr>
            <a:r>
              <a:rPr lang="ar-EG" sz="4000" b="1" dirty="0">
                <a:solidFill>
                  <a:srgbClr val="C00000"/>
                </a:solidFill>
                <a:cs typeface="Sultan Medium" pitchFamily="2" charset="-78"/>
              </a:rPr>
              <a:t>فئة المشروعات الكبرى </a:t>
            </a:r>
          </a:p>
          <a:p>
            <a:pPr algn="ctr">
              <a:lnSpc>
                <a:spcPct val="150000"/>
              </a:lnSpc>
            </a:pPr>
            <a:r>
              <a:rPr lang="ar-EG" sz="2800" b="1" dirty="0">
                <a:solidFill>
                  <a:srgbClr val="7030A0"/>
                </a:solidFill>
                <a:latin typeface="Arial" pitchFamily="34" charset="0"/>
                <a:cs typeface="Sultan Medium" pitchFamily="2" charset="-78"/>
              </a:rPr>
              <a:t>شـركة</a:t>
            </a:r>
            <a:r>
              <a:rPr lang="en-US" sz="2800" b="1" dirty="0">
                <a:solidFill>
                  <a:srgbClr val="7030A0"/>
                </a:solidFill>
                <a:latin typeface="Arial" pitchFamily="34" charset="0"/>
                <a:cs typeface="Sultan Medium" pitchFamily="2" charset="-78"/>
              </a:rPr>
              <a:t> </a:t>
            </a:r>
            <a:r>
              <a:rPr lang="ar-EG" sz="2800" b="1" dirty="0">
                <a:solidFill>
                  <a:srgbClr val="7030A0"/>
                </a:solidFill>
                <a:latin typeface="Arial" pitchFamily="34" charset="0"/>
                <a:cs typeface="Sultan Medium" pitchFamily="2" charset="-78"/>
              </a:rPr>
              <a:t>بيـل كـلر لدباغة و تشطيب الجلود و الصناعات الخضراء</a:t>
            </a:r>
            <a:br>
              <a:rPr lang="ar-EG" sz="2800" b="1" dirty="0">
                <a:solidFill>
                  <a:srgbClr val="000066"/>
                </a:solidFill>
                <a:latin typeface="Arial" pitchFamily="34" charset="0"/>
                <a:cs typeface="Sultan Medium" pitchFamily="2" charset="-78"/>
              </a:rPr>
            </a:br>
            <a:r>
              <a:rPr lang="ar-EG" sz="2800" b="1" dirty="0">
                <a:solidFill>
                  <a:srgbClr val="000066"/>
                </a:solidFill>
                <a:latin typeface="Arial" pitchFamily="34" charset="0"/>
                <a:cs typeface="Sultan Medium" pitchFamily="2" charset="-78"/>
              </a:rPr>
              <a:t>رئيس مجلس الإدارة م / هشام جزر</a:t>
            </a:r>
            <a:endParaRPr lang="ar-EG" sz="4000" b="1" dirty="0">
              <a:solidFill>
                <a:schemeClr val="tx2">
                  <a:lumMod val="50000"/>
                </a:schemeClr>
              </a:solidFill>
              <a:cs typeface="Sultan Medium" pitchFamily="2" charset="-78"/>
            </a:endParaRPr>
          </a:p>
        </p:txBody>
      </p:sp>
      <p:pic>
        <p:nvPicPr>
          <p:cNvPr id="14" name="Picture 13"/>
          <p:cNvPicPr/>
          <p:nvPr/>
        </p:nvPicPr>
        <p:blipFill rotWithShape="1">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710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rcRect l="14980" t="5451" r="16195" b="5659"/>
          <a:stretch/>
        </p:blipFill>
        <p:spPr bwMode="auto">
          <a:xfrm>
            <a:off x="3350931" y="2397685"/>
            <a:ext cx="1040392" cy="864096"/>
          </a:xfrm>
          <a:prstGeom prst="rect">
            <a:avLst/>
          </a:prstGeom>
          <a:solidFill>
            <a:srgbClr val="CCFFFF"/>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02838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239196" y="2825627"/>
            <a:ext cx="8504221" cy="6120679"/>
          </a:xfrm>
          <a:prstGeom prst="rect">
            <a:avLst/>
          </a:prstGeom>
          <a:noFill/>
          <a:ln w="0">
            <a:noFill/>
          </a:ln>
        </p:spPr>
        <p:txBody>
          <a:bodyPr vert="horz" lIns="0" tIns="0" rIns="18288" bIns="0" anchor="ctr" anchorCtr="0">
            <a:noAutofit/>
          </a:bodyPr>
          <a:lstStyle>
            <a:defPPr>
              <a:defRPr lang="ar-EG"/>
            </a:defPPr>
            <a:lvl1pPr marR="45720" algn="ctr">
              <a:spcBef>
                <a:spcPct val="20000"/>
              </a:spcBef>
              <a:buClr>
                <a:schemeClr val="accent3"/>
              </a:buClr>
              <a:buSzPct val="95000"/>
              <a:buFont typeface="Wingdings 2"/>
              <a:buNone/>
              <a:defRPr kumimoji="0" sz="3600" b="1">
                <a:ln>
                  <a:noFill/>
                </a:ln>
                <a:solidFill>
                  <a:srgbClr val="FFC000"/>
                </a:solidFill>
                <a:effectLst/>
              </a:defRPr>
            </a:lvl1pPr>
          </a:lstStyle>
          <a:p>
            <a:pPr marL="82550" algn="r" rtl="1">
              <a:lnSpc>
                <a:spcPct val="150000"/>
              </a:lnSpc>
              <a:spcBef>
                <a:spcPts val="0"/>
              </a:spcBef>
              <a:buClr>
                <a:srgbClr val="008000"/>
              </a:buClr>
              <a:buSzPct val="60000"/>
            </a:pPr>
            <a:endParaRPr lang="ar-EG" b="0" dirty="0">
              <a:solidFill>
                <a:schemeClr val="tx1"/>
              </a:solidFill>
              <a:latin typeface="Cambria"/>
              <a:ea typeface="Times New Roman"/>
              <a:cs typeface="Sultan Medium" pitchFamily="2" charset="-78"/>
            </a:endParaRPr>
          </a:p>
          <a:p>
            <a:pPr marL="82550" algn="r" rtl="1">
              <a:lnSpc>
                <a:spcPct val="150000"/>
              </a:lnSpc>
              <a:spcBef>
                <a:spcPts val="0"/>
              </a:spcBef>
              <a:buClr>
                <a:srgbClr val="008000"/>
              </a:buClr>
              <a:buSzPct val="60000"/>
            </a:pPr>
            <a:r>
              <a:rPr lang="ar-EG" b="0" dirty="0">
                <a:solidFill>
                  <a:srgbClr val="002060"/>
                </a:solidFill>
                <a:latin typeface="Cambria"/>
                <a:ea typeface="Times New Roman"/>
                <a:cs typeface="Sultan Medium" pitchFamily="2" charset="-78"/>
              </a:rPr>
              <a:t>من  اهداف المبادرة التي تقوم بها شركة بيل كلير  :-</a:t>
            </a:r>
          </a:p>
          <a:p>
            <a:pPr marL="654050" indent="-571500" algn="r" rtl="1">
              <a:lnSpc>
                <a:spcPct val="150000"/>
              </a:lnSpc>
              <a:spcBef>
                <a:spcPts val="0"/>
              </a:spcBef>
              <a:buClr>
                <a:srgbClr val="008000"/>
              </a:buClr>
              <a:buSzPct val="60000"/>
              <a:buFont typeface="Wingdings" panose="05000000000000000000" pitchFamily="2" charset="2"/>
              <a:buChar char="v"/>
            </a:pPr>
            <a:r>
              <a:rPr lang="ar-EG" b="0" dirty="0">
                <a:solidFill>
                  <a:srgbClr val="008000"/>
                </a:solidFill>
                <a:latin typeface="Cambria"/>
                <a:ea typeface="Times New Roman"/>
                <a:cs typeface="Sultan Medium" pitchFamily="2" charset="-78"/>
              </a:rPr>
              <a:t>إنتاج الجيــلاتين الصناعي والغـذائي .</a:t>
            </a:r>
          </a:p>
          <a:p>
            <a:pPr marL="654050" indent="-571500" algn="r" rtl="1">
              <a:lnSpc>
                <a:spcPct val="150000"/>
              </a:lnSpc>
              <a:spcBef>
                <a:spcPts val="0"/>
              </a:spcBef>
              <a:buClr>
                <a:srgbClr val="008000"/>
              </a:buClr>
              <a:buSzPct val="60000"/>
              <a:buFont typeface="Wingdings" panose="05000000000000000000" pitchFamily="2" charset="2"/>
              <a:buChar char="v"/>
            </a:pPr>
            <a:r>
              <a:rPr lang="ar-EG" b="0" dirty="0">
                <a:solidFill>
                  <a:srgbClr val="008000"/>
                </a:solidFill>
                <a:latin typeface="Cambria"/>
                <a:ea typeface="Times New Roman"/>
                <a:cs typeface="Sultan Medium" pitchFamily="2" charset="-78"/>
              </a:rPr>
              <a:t>إنتاج الجيلاتين الطبي والكولاجين .</a:t>
            </a:r>
          </a:p>
          <a:p>
            <a:pPr marL="654050" indent="-571500" algn="r" rtl="1">
              <a:lnSpc>
                <a:spcPct val="150000"/>
              </a:lnSpc>
              <a:spcBef>
                <a:spcPts val="0"/>
              </a:spcBef>
              <a:buClr>
                <a:srgbClr val="008000"/>
              </a:buClr>
              <a:buSzPct val="60000"/>
              <a:buFont typeface="Wingdings" panose="05000000000000000000" pitchFamily="2" charset="2"/>
              <a:buChar char="v"/>
            </a:pPr>
            <a:r>
              <a:rPr lang="ar-EG" b="0" dirty="0">
                <a:solidFill>
                  <a:srgbClr val="008000"/>
                </a:solidFill>
                <a:latin typeface="Cambria"/>
                <a:ea typeface="Times New Roman"/>
                <a:cs typeface="Sultan Medium" pitchFamily="2" charset="-78"/>
              </a:rPr>
              <a:t>إنتاج الأحمــاض الأمينيــــــة .</a:t>
            </a:r>
          </a:p>
          <a:p>
            <a:pPr marL="654050" indent="-571500" algn="r" rtl="1">
              <a:lnSpc>
                <a:spcPct val="150000"/>
              </a:lnSpc>
              <a:spcBef>
                <a:spcPts val="0"/>
              </a:spcBef>
              <a:buClr>
                <a:srgbClr val="008000"/>
              </a:buClr>
              <a:buSzPct val="60000"/>
              <a:buFont typeface="Wingdings" panose="05000000000000000000" pitchFamily="2" charset="2"/>
              <a:buChar char="v"/>
            </a:pPr>
            <a:r>
              <a:rPr lang="ar-EG" b="0" dirty="0">
                <a:solidFill>
                  <a:srgbClr val="008000"/>
                </a:solidFill>
                <a:latin typeface="Cambria"/>
                <a:ea typeface="Times New Roman"/>
                <a:cs typeface="Sultan Medium" pitchFamily="2" charset="-78"/>
              </a:rPr>
              <a:t>إنتاج المخصبات الزراعية البيولوجية .</a:t>
            </a:r>
          </a:p>
          <a:p>
            <a:pPr marL="82550" algn="r" rtl="1">
              <a:lnSpc>
                <a:spcPct val="150000"/>
              </a:lnSpc>
              <a:spcBef>
                <a:spcPts val="0"/>
              </a:spcBef>
              <a:buSzPts val="1400"/>
            </a:pPr>
            <a:r>
              <a:rPr lang="ar-EG" sz="2000" b="0" dirty="0">
                <a:solidFill>
                  <a:srgbClr val="C00000"/>
                </a:solidFill>
                <a:latin typeface="Cambria"/>
                <a:ea typeface="Times New Roman"/>
                <a:cs typeface="Sultan Medium" pitchFamily="2" charset="-78"/>
              </a:rPr>
              <a:t>بالشراكة مع كبرى الشركات العالمية المتخصصة</a:t>
            </a:r>
          </a:p>
        </p:txBody>
      </p:sp>
    </p:spTree>
    <p:extLst>
      <p:ext uri="{BB962C8B-B14F-4D97-AF65-F5344CB8AC3E}">
        <p14:creationId xmlns:p14="http://schemas.microsoft.com/office/powerpoint/2010/main" val="73364397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468AC10-10B1-45A4-A57B-A7CBFF431EA2}" type="slidenum">
              <a:rPr lang="ar-EG" smtClean="0"/>
              <a:t>3</a:t>
            </a:fld>
            <a:endParaRPr lang="ar-EG"/>
          </a:p>
        </p:txBody>
      </p:sp>
      <p:pic>
        <p:nvPicPr>
          <p:cNvPr id="3" name="Picture 2"/>
          <p:cNvPicPr preferRelativeResize="0">
            <a:picLocks/>
          </p:cNvPicPr>
          <p:nvPr/>
        </p:nvPicPr>
        <p:blipFill rotWithShape="1">
          <a:blip r:embed="rId3" cstate="print">
            <a:extLst>
              <a:ext uri="{28A0092B-C50C-407E-A947-70E740481C1C}">
                <a14:useLocalDpi xmlns:a14="http://schemas.microsoft.com/office/drawing/2010/main" val="0"/>
              </a:ext>
            </a:extLst>
          </a:blip>
          <a:srcRect l="11009" r="3943" b="5651"/>
          <a:stretch/>
        </p:blipFill>
        <p:spPr>
          <a:xfrm>
            <a:off x="3026420" y="1906481"/>
            <a:ext cx="4572000" cy="3383280"/>
          </a:xfrm>
          <a:prstGeom prst="rect">
            <a:avLst/>
          </a:prstGeom>
          <a:ln w="28575">
            <a:solidFill>
              <a:schemeClr val="tx1"/>
            </a:solidFill>
          </a:ln>
        </p:spPr>
      </p:pic>
      <p:pic>
        <p:nvPicPr>
          <p:cNvPr id="4" name="Picture 3"/>
          <p:cNvPicPr preferRelativeResize="0">
            <a:picLocks/>
          </p:cNvPicPr>
          <p:nvPr/>
        </p:nvPicPr>
        <p:blipFill rotWithShape="1">
          <a:blip r:embed="rId4" cstate="print">
            <a:extLst>
              <a:ext uri="{28A0092B-C50C-407E-A947-70E740481C1C}">
                <a14:useLocalDpi xmlns:a14="http://schemas.microsoft.com/office/drawing/2010/main" val="0"/>
              </a:ext>
            </a:extLst>
          </a:blip>
          <a:srcRect l="28067" t="22950" r="10213"/>
          <a:stretch/>
        </p:blipFill>
        <p:spPr>
          <a:xfrm>
            <a:off x="7516258" y="5345906"/>
            <a:ext cx="4543409" cy="3383280"/>
          </a:xfrm>
          <a:prstGeom prst="rect">
            <a:avLst/>
          </a:prstGeom>
          <a:ln w="28575">
            <a:solidFill>
              <a:schemeClr val="tx1"/>
            </a:solidFill>
          </a:ln>
        </p:spPr>
      </p:pic>
      <p:pic>
        <p:nvPicPr>
          <p:cNvPr id="18" name="Picture 5" descr="D:\PIEL COLOR 22\فوتوغرافيا\صور ديسمبر 2018\20181128_140113.jpg"/>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r="27001" b="8361"/>
          <a:stretch/>
        </p:blipFill>
        <p:spPr bwMode="auto">
          <a:xfrm flipH="1">
            <a:off x="7487667" y="1906481"/>
            <a:ext cx="4572000" cy="33832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3006259" y="4769842"/>
            <a:ext cx="9053408" cy="504056"/>
          </a:xfrm>
          <a:prstGeom prst="rect">
            <a:avLst/>
          </a:prstGeom>
          <a:solidFill>
            <a:srgbClr val="99FF99">
              <a:alpha val="76000"/>
            </a:srgbClr>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0" indent="0" algn="ctr">
              <a:spcAft>
                <a:spcPts val="0"/>
              </a:spcAft>
              <a:buClr>
                <a:srgbClr val="C00000"/>
              </a:buClr>
              <a:buSzPct val="115000"/>
              <a:buNone/>
            </a:pPr>
            <a:r>
              <a:rPr lang="ar-EG" sz="2400" dirty="0">
                <a:ln>
                  <a:solidFill>
                    <a:srgbClr val="002060"/>
                  </a:solidFill>
                </a:ln>
                <a:solidFill>
                  <a:srgbClr val="002060"/>
                </a:solidFill>
                <a:latin typeface="Arial" pitchFamily="34" charset="0"/>
                <a:cs typeface="Arial" pitchFamily="34" charset="0"/>
              </a:rPr>
              <a:t>خامة الإنتاج الأساسية هي الجلود وكلها بروتين كما تبلغ نسبة مخرجات الإنتاج 75%</a:t>
            </a:r>
          </a:p>
        </p:txBody>
      </p:sp>
      <p:pic>
        <p:nvPicPr>
          <p:cNvPr id="16" name="Picture 15"/>
          <p:cNvPicPr preferRelativeResize="0">
            <a:picLocks/>
          </p:cNvPicPr>
          <p:nvPr/>
        </p:nvPicPr>
        <p:blipFill rotWithShape="1">
          <a:blip r:embed="rId6" cstate="print">
            <a:extLst>
              <a:ext uri="{28A0092B-C50C-407E-A947-70E740481C1C}">
                <a14:useLocalDpi xmlns:a14="http://schemas.microsoft.com/office/drawing/2010/main" val="0"/>
              </a:ext>
            </a:extLst>
          </a:blip>
          <a:srcRect l="22437" t="15000" r="26376" b="17802"/>
          <a:stretch/>
        </p:blipFill>
        <p:spPr>
          <a:xfrm>
            <a:off x="3051763" y="5332889"/>
            <a:ext cx="4435905" cy="3383280"/>
          </a:xfrm>
          <a:prstGeom prst="rect">
            <a:avLst/>
          </a:prstGeom>
          <a:ln w="28575">
            <a:solidFill>
              <a:schemeClr val="tx1"/>
            </a:solidFill>
          </a:ln>
        </p:spPr>
      </p:pic>
      <p:sp>
        <p:nvSpPr>
          <p:cNvPr id="15" name="Title 1"/>
          <p:cNvSpPr txBox="1">
            <a:spLocks/>
          </p:cNvSpPr>
          <p:nvPr/>
        </p:nvSpPr>
        <p:spPr>
          <a:xfrm>
            <a:off x="3023172" y="8165312"/>
            <a:ext cx="9036495" cy="564970"/>
          </a:xfrm>
          <a:prstGeom prst="rect">
            <a:avLst/>
          </a:prstGeom>
          <a:solidFill>
            <a:srgbClr val="99FF99">
              <a:alpha val="76000"/>
            </a:srgbClr>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R="45720" lvl="0" indent="0" algn="ctr">
              <a:spcBef>
                <a:spcPts val="0"/>
              </a:spcBef>
              <a:spcAft>
                <a:spcPts val="0"/>
              </a:spcAft>
              <a:buClr>
                <a:srgbClr val="C00000"/>
              </a:buClr>
              <a:buSzPct val="115000"/>
              <a:buFont typeface="Wingdings" pitchFamily="2" charset="2"/>
              <a:buNone/>
              <a:defRPr kumimoji="0" sz="2400" b="1">
                <a:ln>
                  <a:solidFill>
                    <a:srgbClr val="002060"/>
                  </a:solidFill>
                </a:ln>
                <a:solidFill>
                  <a:srgbClr val="002060"/>
                </a:solidFill>
                <a:effectLst/>
                <a:latin typeface="Arial" pitchFamily="34" charset="0"/>
                <a:cs typeface="Arial" pitchFamily="34" charset="0"/>
              </a:defRPr>
            </a:lvl1pPr>
          </a:lstStyle>
          <a:p>
            <a:r>
              <a:rPr lang="ar-EG" dirty="0"/>
              <a:t>استثمرنا 250 مليون جنيه في تدوير مخرجات الانتاج لحماية البيئة وتحقيق قيمة مضافة</a:t>
            </a:r>
            <a:endParaRPr lang="en-US" dirty="0"/>
          </a:p>
        </p:txBody>
      </p:sp>
    </p:spTree>
    <p:extLst>
      <p:ext uri="{BB962C8B-B14F-4D97-AF65-F5344CB8AC3E}">
        <p14:creationId xmlns:p14="http://schemas.microsoft.com/office/powerpoint/2010/main" val="6160717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468AC10-10B1-45A4-A57B-A7CBFF431EA2}" type="slidenum">
              <a:rPr lang="ar-EG" smtClean="0"/>
              <a:t>4</a:t>
            </a:fld>
            <a:endParaRPr lang="ar-EG"/>
          </a:p>
        </p:txBody>
      </p:sp>
      <p:sp>
        <p:nvSpPr>
          <p:cNvPr id="21" name="Title 1"/>
          <p:cNvSpPr txBox="1">
            <a:spLocks/>
          </p:cNvSpPr>
          <p:nvPr/>
        </p:nvSpPr>
        <p:spPr>
          <a:xfrm>
            <a:off x="2962151" y="4841850"/>
            <a:ext cx="9098161" cy="495884"/>
          </a:xfrm>
          <a:prstGeom prst="rect">
            <a:avLst/>
          </a:prstGeom>
          <a:solidFill>
            <a:srgbClr val="99FF99"/>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a:spcAft>
                <a:spcPts val="0"/>
              </a:spcAft>
              <a:buClr>
                <a:srgbClr val="C00000"/>
              </a:buClr>
              <a:buSzPct val="115000"/>
            </a:pPr>
            <a:r>
              <a:rPr lang="ar-EG" sz="2400" dirty="0">
                <a:ln>
                  <a:solidFill>
                    <a:schemeClr val="tx1"/>
                  </a:solidFill>
                </a:ln>
                <a:latin typeface="Arial" pitchFamily="34" charset="0"/>
                <a:cs typeface="Arial" pitchFamily="34" charset="0"/>
              </a:rPr>
              <a:t>نصدر منتجاتنا من الجلود والجيلاتين والأحماض الأمينية لأكثر من 40 دولة.</a:t>
            </a:r>
            <a:endParaRPr lang="en-US" sz="2400" dirty="0">
              <a:ln>
                <a:solidFill>
                  <a:schemeClr val="tx1"/>
                </a:solidFill>
              </a:ln>
              <a:latin typeface="Arial" pitchFamily="34" charset="0"/>
              <a:cs typeface="Arial" pitchFamily="34" charset="0"/>
            </a:endParaRPr>
          </a:p>
        </p:txBody>
      </p:sp>
      <p:pic>
        <p:nvPicPr>
          <p:cNvPr id="10" name="Picture 9"/>
          <p:cNvPicPr preferRelativeResize="0">
            <a:picLocks/>
          </p:cNvPicPr>
          <p:nvPr/>
        </p:nvPicPr>
        <p:blipFill rotWithShape="1">
          <a:blip r:embed="rId3" cstate="email">
            <a:extLst>
              <a:ext uri="{28A0092B-C50C-407E-A947-70E740481C1C}">
                <a14:useLocalDpi xmlns:a14="http://schemas.microsoft.com/office/drawing/2010/main"/>
              </a:ext>
            </a:extLst>
          </a:blip>
          <a:srcRect r="35639" b="25759"/>
          <a:stretch/>
        </p:blipFill>
        <p:spPr>
          <a:xfrm>
            <a:off x="3007527" y="5354393"/>
            <a:ext cx="3256005" cy="3383280"/>
          </a:xfrm>
          <a:prstGeom prst="rect">
            <a:avLst/>
          </a:prstGeom>
          <a:ln w="28575">
            <a:solidFill>
              <a:schemeClr val="tx1"/>
            </a:solidFill>
          </a:ln>
        </p:spPr>
      </p:pic>
      <p:pic>
        <p:nvPicPr>
          <p:cNvPr id="11" name="Picture 2" descr="D:\PIEL COLOR 22\فيديوهات\20161225_134301.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0875" y="1906328"/>
            <a:ext cx="4400801" cy="33832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D:\PIEL COLOR 22\فوتوغرافيا\TOYS GELATIN\20170313_165447.jpg"/>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r="45675"/>
          <a:stretch/>
        </p:blipFill>
        <p:spPr bwMode="auto">
          <a:xfrm>
            <a:off x="3048878" y="1906328"/>
            <a:ext cx="2286000" cy="33832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p:cNvPicPr preferRelativeResize="0">
            <a:picLocks/>
          </p:cNvPicPr>
          <p:nvPr/>
        </p:nvPicPr>
        <p:blipFill rotWithShape="1">
          <a:blip r:embed="rId6" cstate="email">
            <a:extLst>
              <a:ext uri="{28A0092B-C50C-407E-A947-70E740481C1C}">
                <a14:useLocalDpi xmlns:a14="http://schemas.microsoft.com/office/drawing/2010/main"/>
              </a:ext>
            </a:extLst>
          </a:blip>
          <a:srcRect r="46230"/>
          <a:stretch/>
        </p:blipFill>
        <p:spPr>
          <a:xfrm>
            <a:off x="5327427" y="1906328"/>
            <a:ext cx="2403446" cy="3383280"/>
          </a:xfrm>
          <a:prstGeom prst="rect">
            <a:avLst/>
          </a:prstGeom>
          <a:ln w="28575">
            <a:solidFill>
              <a:schemeClr val="tx1"/>
            </a:solidFill>
          </a:ln>
        </p:spPr>
      </p:pic>
      <p:pic>
        <p:nvPicPr>
          <p:cNvPr id="23" name="Picture 22"/>
          <p:cNvPicPr preferRelativeResize="0">
            <a:picLocks/>
          </p:cNvPicPr>
          <p:nvPr/>
        </p:nvPicPr>
        <p:blipFill rotWithShape="1">
          <a:blip r:embed="rId7" cstate="print">
            <a:extLst>
              <a:ext uri="{28A0092B-C50C-407E-A947-70E740481C1C}">
                <a14:useLocalDpi xmlns:a14="http://schemas.microsoft.com/office/drawing/2010/main" val="0"/>
              </a:ext>
            </a:extLst>
          </a:blip>
          <a:srcRect l="32068"/>
          <a:stretch/>
        </p:blipFill>
        <p:spPr>
          <a:xfrm>
            <a:off x="8999835" y="5354393"/>
            <a:ext cx="3131841" cy="3379861"/>
          </a:xfrm>
          <a:prstGeom prst="rect">
            <a:avLst/>
          </a:prstGeom>
          <a:ln w="28575">
            <a:solidFill>
              <a:schemeClr val="tx1"/>
            </a:solidFill>
          </a:ln>
        </p:spPr>
      </p:pic>
      <p:pic>
        <p:nvPicPr>
          <p:cNvPr id="24" name="Picture 23"/>
          <p:cNvPicPr preferRelativeResize="0">
            <a:picLocks/>
          </p:cNvPicPr>
          <p:nvPr/>
        </p:nvPicPr>
        <p:blipFill rotWithShape="1">
          <a:blip r:embed="rId8" cstate="print">
            <a:extLst>
              <a:ext uri="{28A0092B-C50C-407E-A947-70E740481C1C}">
                <a14:useLocalDpi xmlns:a14="http://schemas.microsoft.com/office/drawing/2010/main" val="0"/>
              </a:ext>
            </a:extLst>
          </a:blip>
          <a:srcRect l="41136" r="10355"/>
          <a:stretch/>
        </p:blipFill>
        <p:spPr>
          <a:xfrm>
            <a:off x="6263531" y="5354394"/>
            <a:ext cx="2726232" cy="3379861"/>
          </a:xfrm>
          <a:prstGeom prst="rect">
            <a:avLst/>
          </a:prstGeom>
          <a:ln w="28575">
            <a:solidFill>
              <a:schemeClr val="tx1"/>
            </a:solidFill>
          </a:ln>
        </p:spPr>
      </p:pic>
      <p:sp>
        <p:nvSpPr>
          <p:cNvPr id="22" name="Title 1"/>
          <p:cNvSpPr txBox="1">
            <a:spLocks/>
          </p:cNvSpPr>
          <p:nvPr/>
        </p:nvSpPr>
        <p:spPr>
          <a:xfrm>
            <a:off x="3007526" y="4825191"/>
            <a:ext cx="9124150" cy="501650"/>
          </a:xfrm>
          <a:prstGeom prst="rect">
            <a:avLst/>
          </a:prstGeom>
          <a:solidFill>
            <a:srgbClr val="99FF99"/>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182562" indent="0" algn="ctr">
              <a:spcAft>
                <a:spcPts val="0"/>
              </a:spcAft>
              <a:buClr>
                <a:srgbClr val="C00000"/>
              </a:buClr>
              <a:buSzPct val="115000"/>
              <a:buNone/>
            </a:pPr>
            <a:r>
              <a:rPr lang="ar-EG" sz="2400" dirty="0">
                <a:ln>
                  <a:solidFill>
                    <a:schemeClr val="tx1"/>
                  </a:solidFill>
                </a:ln>
                <a:latin typeface="Arial" pitchFamily="34" charset="0"/>
                <a:cs typeface="Arial" pitchFamily="34" charset="0"/>
              </a:rPr>
              <a:t>البداية في 2009 بإنشاء مصنع الجيلاتين الصناعي باستثمارات تبلغ 120 مليون جنيه</a:t>
            </a:r>
            <a:endParaRPr lang="en-US" sz="2400" dirty="0">
              <a:ln>
                <a:solidFill>
                  <a:schemeClr val="tx1"/>
                </a:solidFill>
              </a:ln>
              <a:latin typeface="Arial" pitchFamily="34" charset="0"/>
              <a:cs typeface="Arial" pitchFamily="34" charset="0"/>
            </a:endParaRPr>
          </a:p>
        </p:txBody>
      </p:sp>
      <p:grpSp>
        <p:nvGrpSpPr>
          <p:cNvPr id="2" name="Group 1"/>
          <p:cNvGrpSpPr/>
          <p:nvPr/>
        </p:nvGrpSpPr>
        <p:grpSpPr>
          <a:xfrm>
            <a:off x="2962151" y="8300640"/>
            <a:ext cx="9206037" cy="501650"/>
            <a:chOff x="43604" y="6320448"/>
            <a:chExt cx="9136710" cy="501650"/>
          </a:xfrm>
        </p:grpSpPr>
        <p:sp>
          <p:nvSpPr>
            <p:cNvPr id="12" name="Title 1"/>
            <p:cNvSpPr txBox="1">
              <a:spLocks/>
            </p:cNvSpPr>
            <p:nvPr/>
          </p:nvSpPr>
          <p:spPr>
            <a:xfrm>
              <a:off x="5981356" y="6320448"/>
              <a:ext cx="3198958" cy="501650"/>
            </a:xfrm>
            <a:prstGeom prst="rect">
              <a:avLst/>
            </a:prstGeom>
            <a:solidFill>
              <a:srgbClr val="99FF99"/>
            </a:solidFill>
            <a:ln w="19050">
              <a:noFill/>
            </a:ln>
          </p:spPr>
          <p:txBody>
            <a:bodyPr vert="horz" lIns="0" tIns="0" rIns="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0" indent="0" algn="ctr">
                <a:spcAft>
                  <a:spcPts val="0"/>
                </a:spcAft>
                <a:buClr>
                  <a:srgbClr val="C00000"/>
                </a:buClr>
                <a:buSzPct val="115000"/>
                <a:buNone/>
              </a:pPr>
              <a:r>
                <a:rPr lang="en-US" sz="2400" dirty="0">
                  <a:ln>
                    <a:solidFill>
                      <a:schemeClr val="tx1"/>
                    </a:solidFill>
                  </a:ln>
                  <a:latin typeface="Arial" pitchFamily="34" charset="0"/>
                  <a:cs typeface="Arial" pitchFamily="34" charset="0"/>
                </a:rPr>
                <a:t>2017 </a:t>
              </a:r>
              <a:r>
                <a:rPr lang="ar-EG" sz="2400" dirty="0">
                  <a:ln>
                    <a:solidFill>
                      <a:schemeClr val="tx1"/>
                    </a:solidFill>
                  </a:ln>
                  <a:latin typeface="Arial" pitchFamily="34" charset="0"/>
                  <a:cs typeface="Arial" pitchFamily="34" charset="0"/>
                </a:rPr>
                <a:t> لعب الحيوانات الأليفة</a:t>
              </a:r>
              <a:endParaRPr lang="en-US" sz="2400" dirty="0">
                <a:ln>
                  <a:solidFill>
                    <a:schemeClr val="tx1"/>
                  </a:solidFill>
                </a:ln>
                <a:latin typeface="Arial" pitchFamily="34" charset="0"/>
                <a:cs typeface="Arial" pitchFamily="34" charset="0"/>
              </a:endParaRPr>
            </a:p>
          </p:txBody>
        </p:sp>
        <p:sp>
          <p:nvSpPr>
            <p:cNvPr id="15" name="Title 1"/>
            <p:cNvSpPr txBox="1">
              <a:spLocks/>
            </p:cNvSpPr>
            <p:nvPr/>
          </p:nvSpPr>
          <p:spPr>
            <a:xfrm>
              <a:off x="3248658" y="6320448"/>
              <a:ext cx="2783191" cy="501650"/>
            </a:xfrm>
            <a:prstGeom prst="rect">
              <a:avLst/>
            </a:prstGeom>
            <a:solidFill>
              <a:srgbClr val="FFC000"/>
            </a:solidFill>
            <a:ln w="19050">
              <a:noFill/>
            </a:ln>
          </p:spPr>
          <p:txBody>
            <a:bodyPr vert="horz" lIns="0" tIns="0" rIns="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0" indent="0" algn="ctr">
                <a:spcAft>
                  <a:spcPts val="0"/>
                </a:spcAft>
                <a:buClr>
                  <a:srgbClr val="C00000"/>
                </a:buClr>
                <a:buSzPct val="115000"/>
                <a:buNone/>
              </a:pPr>
              <a:r>
                <a:rPr lang="ar-EG" sz="2400" dirty="0">
                  <a:ln>
                    <a:solidFill>
                      <a:schemeClr val="tx1"/>
                    </a:solidFill>
                  </a:ln>
                  <a:latin typeface="Arial" pitchFamily="34" charset="0"/>
                  <a:cs typeface="Arial" pitchFamily="34" charset="0"/>
                </a:rPr>
                <a:t>2018 الأحماض الأمينية</a:t>
              </a:r>
              <a:endParaRPr lang="en-US" sz="2400" dirty="0">
                <a:ln>
                  <a:solidFill>
                    <a:schemeClr val="tx1"/>
                  </a:solidFill>
                </a:ln>
                <a:latin typeface="Arial" pitchFamily="34" charset="0"/>
                <a:cs typeface="Arial" pitchFamily="34" charset="0"/>
              </a:endParaRPr>
            </a:p>
          </p:txBody>
        </p:sp>
        <p:sp>
          <p:nvSpPr>
            <p:cNvPr id="16" name="Title 1"/>
            <p:cNvSpPr txBox="1">
              <a:spLocks/>
            </p:cNvSpPr>
            <p:nvPr/>
          </p:nvSpPr>
          <p:spPr>
            <a:xfrm>
              <a:off x="43604" y="6320448"/>
              <a:ext cx="3198958" cy="501650"/>
            </a:xfrm>
            <a:prstGeom prst="rect">
              <a:avLst/>
            </a:prstGeom>
            <a:solidFill>
              <a:srgbClr val="99FF99"/>
            </a:solidFill>
            <a:ln w="19050">
              <a:noFill/>
            </a:ln>
          </p:spPr>
          <p:txBody>
            <a:bodyPr vert="horz" lIns="0" tIns="0" rIns="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0" indent="0" algn="ctr">
                <a:spcAft>
                  <a:spcPts val="0"/>
                </a:spcAft>
                <a:buClr>
                  <a:srgbClr val="C00000"/>
                </a:buClr>
                <a:buSzPct val="115000"/>
                <a:buNone/>
              </a:pPr>
              <a:r>
                <a:rPr lang="ar-EG" sz="2400" dirty="0">
                  <a:ln>
                    <a:solidFill>
                      <a:schemeClr val="tx1"/>
                    </a:solidFill>
                  </a:ln>
                  <a:latin typeface="Arial" pitchFamily="34" charset="0"/>
                  <a:cs typeface="Arial" pitchFamily="34" charset="0"/>
                </a:rPr>
                <a:t>2021 الجيلاتين الغذائي</a:t>
              </a:r>
              <a:endParaRPr lang="en-US" sz="2400" dirty="0">
                <a:ln>
                  <a:solidFill>
                    <a:schemeClr val="tx1"/>
                  </a:solidFill>
                </a:ln>
                <a:latin typeface="Arial" pitchFamily="34" charset="0"/>
                <a:cs typeface="Arial" pitchFamily="34" charset="0"/>
              </a:endParaRPr>
            </a:p>
          </p:txBody>
        </p:sp>
      </p:grpSp>
    </p:spTree>
    <p:extLst>
      <p:ext uri="{BB962C8B-B14F-4D97-AF65-F5344CB8AC3E}">
        <p14:creationId xmlns:p14="http://schemas.microsoft.com/office/powerpoint/2010/main" val="346898354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468AC10-10B1-45A4-A57B-A7CBFF431EA2}" type="slidenum">
              <a:rPr lang="ar-EG" smtClean="0"/>
              <a:t>5</a:t>
            </a:fld>
            <a:endParaRPr lang="ar-EG"/>
          </a:p>
        </p:txBody>
      </p:sp>
      <p:pic>
        <p:nvPicPr>
          <p:cNvPr id="20" name="Picture 19"/>
          <p:cNvPicPr preferRelativeResize="0">
            <a:picLocks/>
          </p:cNvPicPr>
          <p:nvPr/>
        </p:nvPicPr>
        <p:blipFill rotWithShape="1">
          <a:blip r:embed="rId3" cstate="email">
            <a:extLst>
              <a:ext uri="{28A0092B-C50C-407E-A947-70E740481C1C}">
                <a14:useLocalDpi xmlns:a14="http://schemas.microsoft.com/office/drawing/2010/main"/>
              </a:ext>
            </a:extLst>
          </a:blip>
          <a:srcRect l="22243" r="3734"/>
          <a:stretch/>
        </p:blipFill>
        <p:spPr>
          <a:xfrm>
            <a:off x="3014335" y="5332049"/>
            <a:ext cx="3033173" cy="3383280"/>
          </a:xfrm>
          <a:prstGeom prst="rect">
            <a:avLst/>
          </a:prstGeom>
          <a:ln w="28575">
            <a:solidFill>
              <a:schemeClr val="tx1"/>
            </a:solidFill>
          </a:ln>
        </p:spPr>
      </p:pic>
      <p:pic>
        <p:nvPicPr>
          <p:cNvPr id="11" name="Picture 10"/>
          <p:cNvPicPr preferRelativeResize="0">
            <a:picLocks/>
          </p:cNvPicPr>
          <p:nvPr/>
        </p:nvPicPr>
        <p:blipFill rotWithShape="1">
          <a:blip r:embed="rId4" cstate="print">
            <a:extLst>
              <a:ext uri="{28A0092B-C50C-407E-A947-70E740481C1C}">
                <a14:useLocalDpi xmlns:a14="http://schemas.microsoft.com/office/drawing/2010/main" val="0"/>
              </a:ext>
            </a:extLst>
          </a:blip>
          <a:srcRect r="8001"/>
          <a:stretch/>
        </p:blipFill>
        <p:spPr>
          <a:xfrm>
            <a:off x="3014335" y="1961530"/>
            <a:ext cx="4473333" cy="3383280"/>
          </a:xfrm>
          <a:prstGeom prst="rect">
            <a:avLst/>
          </a:prstGeom>
          <a:ln w="28575">
            <a:solidFill>
              <a:schemeClr val="tx1"/>
            </a:solidFill>
          </a:ln>
        </p:spPr>
      </p:pic>
      <p:pic>
        <p:nvPicPr>
          <p:cNvPr id="3" name="Picture 2"/>
          <p:cNvPicPr preferRelativeResize="0">
            <a:picLocks/>
          </p:cNvPicPr>
          <p:nvPr/>
        </p:nvPicPr>
        <p:blipFill rotWithShape="1">
          <a:blip r:embed="rId5" cstate="print">
            <a:extLst>
              <a:ext uri="{28A0092B-C50C-407E-A947-70E740481C1C}">
                <a14:useLocalDpi xmlns:a14="http://schemas.microsoft.com/office/drawing/2010/main" val="0"/>
              </a:ext>
            </a:extLst>
          </a:blip>
          <a:srcRect l="15350" r="34050"/>
          <a:stretch/>
        </p:blipFill>
        <p:spPr>
          <a:xfrm>
            <a:off x="9395371" y="5347002"/>
            <a:ext cx="2700809" cy="3383280"/>
          </a:xfrm>
          <a:prstGeom prst="rect">
            <a:avLst/>
          </a:prstGeom>
          <a:ln w="28575">
            <a:solidFill>
              <a:schemeClr val="tx1"/>
            </a:solidFill>
          </a:ln>
        </p:spPr>
      </p:pic>
      <p:pic>
        <p:nvPicPr>
          <p:cNvPr id="10" name="Picture 9"/>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7524179" y="1961530"/>
            <a:ext cx="4572000" cy="3383280"/>
          </a:xfrm>
          <a:prstGeom prst="rect">
            <a:avLst/>
          </a:prstGeom>
          <a:ln w="28575">
            <a:solidFill>
              <a:schemeClr val="tx1"/>
            </a:solidFill>
          </a:ln>
        </p:spPr>
      </p:pic>
      <p:sp>
        <p:nvSpPr>
          <p:cNvPr id="14" name="Title 1"/>
          <p:cNvSpPr txBox="1">
            <a:spLocks/>
          </p:cNvSpPr>
          <p:nvPr/>
        </p:nvSpPr>
        <p:spPr>
          <a:xfrm>
            <a:off x="3005498" y="4888662"/>
            <a:ext cx="9180048" cy="457245"/>
          </a:xfrm>
          <a:prstGeom prst="rect">
            <a:avLst/>
          </a:prstGeom>
          <a:solidFill>
            <a:srgbClr val="99FF99"/>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182562" indent="0" algn="ctr">
              <a:spcAft>
                <a:spcPts val="0"/>
              </a:spcAft>
              <a:buClr>
                <a:srgbClr val="C00000"/>
              </a:buClr>
              <a:buSzPct val="115000"/>
              <a:buNone/>
            </a:pPr>
            <a:r>
              <a:rPr lang="ar-EG" sz="2400" dirty="0">
                <a:ln>
                  <a:solidFill>
                    <a:schemeClr val="tx1"/>
                  </a:solidFill>
                </a:ln>
                <a:latin typeface="Arial" pitchFamily="34" charset="0"/>
                <a:cs typeface="Arial" pitchFamily="34" charset="0"/>
              </a:rPr>
              <a:t>صناعة المخصبات الزراعية العضوية السائلة والجافة لصحة الإنسان ولحماية البيئة  </a:t>
            </a:r>
            <a:endParaRPr lang="en-US" sz="2400" dirty="0">
              <a:ln>
                <a:solidFill>
                  <a:schemeClr val="tx1"/>
                </a:solidFill>
              </a:ln>
              <a:latin typeface="Arial" pitchFamily="34" charset="0"/>
              <a:cs typeface="Arial" pitchFamily="34" charset="0"/>
            </a:endParaRPr>
          </a:p>
        </p:txBody>
      </p:sp>
      <p:pic>
        <p:nvPicPr>
          <p:cNvPr id="8" name="Picture 7"/>
          <p:cNvPicPr preferRelativeResize="0">
            <a:picLocks/>
          </p:cNvPicPr>
          <p:nvPr/>
        </p:nvPicPr>
        <p:blipFill rotWithShape="1">
          <a:blip r:embed="rId7"/>
          <a:srcRect l="25133" t="25828" r="25778" b="18966"/>
          <a:stretch/>
        </p:blipFill>
        <p:spPr>
          <a:xfrm>
            <a:off x="6074166" y="5384410"/>
            <a:ext cx="3303971" cy="2913824"/>
          </a:xfrm>
          <a:prstGeom prst="rect">
            <a:avLst/>
          </a:prstGeom>
          <a:ln w="28575">
            <a:solidFill>
              <a:schemeClr val="tx1"/>
            </a:solidFill>
          </a:ln>
        </p:spPr>
      </p:pic>
      <p:sp>
        <p:nvSpPr>
          <p:cNvPr id="19" name="Title 1"/>
          <p:cNvSpPr txBox="1">
            <a:spLocks/>
          </p:cNvSpPr>
          <p:nvPr/>
        </p:nvSpPr>
        <p:spPr>
          <a:xfrm>
            <a:off x="2987675" y="8245872"/>
            <a:ext cx="9180048" cy="529034"/>
          </a:xfrm>
          <a:prstGeom prst="rect">
            <a:avLst/>
          </a:prstGeom>
          <a:solidFill>
            <a:srgbClr val="99FF99"/>
          </a:solid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0" indent="0" algn="ctr">
              <a:spcAft>
                <a:spcPts val="0"/>
              </a:spcAft>
              <a:buClr>
                <a:srgbClr val="C00000"/>
              </a:buClr>
              <a:buSzPct val="115000"/>
              <a:buNone/>
            </a:pPr>
            <a:r>
              <a:rPr lang="ar-EG" sz="2400" dirty="0">
                <a:ln w="12700">
                  <a:solidFill>
                    <a:schemeClr val="tx1"/>
                  </a:solidFill>
                </a:ln>
                <a:latin typeface="Arial" pitchFamily="34" charset="0"/>
                <a:cs typeface="Arial" pitchFamily="34" charset="0"/>
              </a:rPr>
              <a:t>تطوير نظم إدارة الطاقة بالتعاون مع الجهات الاستشارية من أهم أسس الصناعات الخضراء</a:t>
            </a:r>
            <a:endParaRPr lang="en-US" sz="2400" dirty="0">
              <a:ln w="12700">
                <a:solidFill>
                  <a:schemeClr val="tx1"/>
                </a:solidFill>
              </a:ln>
              <a:latin typeface="Arial" pitchFamily="34" charset="0"/>
              <a:cs typeface="Arial" pitchFamily="34" charset="0"/>
            </a:endParaRPr>
          </a:p>
        </p:txBody>
      </p:sp>
    </p:spTree>
    <p:extLst>
      <p:ext uri="{BB962C8B-B14F-4D97-AF65-F5344CB8AC3E}">
        <p14:creationId xmlns:p14="http://schemas.microsoft.com/office/powerpoint/2010/main" val="427377299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68AC10-10B1-45A4-A57B-A7CBFF431EA2}" type="slidenum">
              <a:rPr lang="ar-EG" smtClean="0"/>
              <a:t>6</a:t>
            </a:fld>
            <a:endParaRPr lang="ar-EG"/>
          </a:p>
        </p:txBody>
      </p:sp>
      <p:pic>
        <p:nvPicPr>
          <p:cNvPr id="6" name="Picture 5"/>
          <p:cNvPicPr preferRelativeResize="0"/>
          <p:nvPr/>
        </p:nvPicPr>
        <p:blipFill>
          <a:blip r:embed="rId2"/>
          <a:stretch>
            <a:fillRect/>
          </a:stretch>
        </p:blipFill>
        <p:spPr>
          <a:xfrm>
            <a:off x="3052787" y="1926034"/>
            <a:ext cx="7315200" cy="4572000"/>
          </a:xfrm>
          <a:prstGeom prst="rect">
            <a:avLst/>
          </a:prstGeom>
          <a:ln w="28575">
            <a:solidFill>
              <a:schemeClr val="tx1"/>
            </a:solidFill>
          </a:ln>
        </p:spPr>
      </p:pic>
      <p:pic>
        <p:nvPicPr>
          <p:cNvPr id="8" name="Picture 7"/>
          <p:cNvPicPr preferRelativeResize="0">
            <a:picLocks/>
          </p:cNvPicPr>
          <p:nvPr/>
        </p:nvPicPr>
        <p:blipFill rotWithShape="1">
          <a:blip r:embed="rId3">
            <a:extLst>
              <a:ext uri="{28A0092B-C50C-407E-A947-70E740481C1C}">
                <a14:useLocalDpi xmlns:a14="http://schemas.microsoft.com/office/drawing/2010/main" val="0"/>
              </a:ext>
            </a:extLst>
          </a:blip>
          <a:srcRect l="13082" t="12934" r="8324" b="27295"/>
          <a:stretch/>
        </p:blipFill>
        <p:spPr>
          <a:xfrm>
            <a:off x="5399435" y="4212034"/>
            <a:ext cx="6667128" cy="4121696"/>
          </a:xfrm>
          <a:prstGeom prst="rect">
            <a:avLst/>
          </a:prstGeom>
          <a:ln w="28575">
            <a:solidFill>
              <a:schemeClr val="tx1"/>
            </a:solidFill>
          </a:ln>
        </p:spPr>
      </p:pic>
      <p:sp>
        <p:nvSpPr>
          <p:cNvPr id="4" name="Title 1"/>
          <p:cNvSpPr txBox="1">
            <a:spLocks/>
          </p:cNvSpPr>
          <p:nvPr/>
        </p:nvSpPr>
        <p:spPr>
          <a:xfrm>
            <a:off x="2961521" y="8154219"/>
            <a:ext cx="9134658" cy="570963"/>
          </a:xfrm>
          <a:prstGeom prst="rect">
            <a:avLst/>
          </a:prstGeom>
          <a:solidFill>
            <a:srgbClr val="E6AF00"/>
          </a:solidFill>
          <a:ln w="19050">
            <a:solidFill>
              <a:schemeClr val="accent1"/>
            </a:solid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R="45720" algn="ctr">
              <a:spcBef>
                <a:spcPct val="20000"/>
              </a:spcBef>
              <a:buClr>
                <a:schemeClr val="accent3"/>
              </a:buClr>
              <a:buSzPct val="95000"/>
              <a:buFont typeface="Wingdings 2"/>
              <a:buNone/>
              <a:defRPr kumimoji="0" sz="4000" b="1">
                <a:ln>
                  <a:noFill/>
                </a:ln>
                <a:solidFill>
                  <a:srgbClr val="0000CC"/>
                </a:solidFill>
                <a:effectLst/>
              </a:defRPr>
            </a:lvl1pPr>
          </a:lstStyle>
          <a:p>
            <a:pPr>
              <a:buClr>
                <a:srgbClr val="CC0066"/>
              </a:buClr>
            </a:pPr>
            <a:r>
              <a:rPr lang="ar-EG" sz="2600" dirty="0"/>
              <a:t>كما نستخدم أحدث المعدات التي تعمل بنظم التحكم والسيطرة المبرمجة  </a:t>
            </a:r>
            <a:r>
              <a:rPr lang="en-US" sz="2600" dirty="0"/>
              <a:t>PLC</a:t>
            </a:r>
          </a:p>
        </p:txBody>
      </p:sp>
      <p:sp>
        <p:nvSpPr>
          <p:cNvPr id="9" name="Title 1"/>
          <p:cNvSpPr txBox="1">
            <a:spLocks/>
          </p:cNvSpPr>
          <p:nvPr/>
        </p:nvSpPr>
        <p:spPr>
          <a:xfrm>
            <a:off x="3027984" y="1916906"/>
            <a:ext cx="9134658" cy="543810"/>
          </a:xfrm>
          <a:prstGeom prst="rect">
            <a:avLst/>
          </a:prstGeom>
          <a:solidFill>
            <a:srgbClr val="E6AF00"/>
          </a:solidFill>
          <a:ln w="19050">
            <a:solidFill>
              <a:schemeClr val="accent1"/>
            </a:solid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R="45720" algn="ctr">
              <a:spcBef>
                <a:spcPct val="20000"/>
              </a:spcBef>
              <a:buClr>
                <a:schemeClr val="accent3"/>
              </a:buClr>
              <a:buSzPct val="95000"/>
              <a:buFont typeface="Wingdings 2"/>
              <a:buNone/>
              <a:defRPr kumimoji="0" sz="4000" b="1">
                <a:ln>
                  <a:noFill/>
                </a:ln>
                <a:solidFill>
                  <a:srgbClr val="0000CC"/>
                </a:solidFill>
                <a:effectLst/>
              </a:defRPr>
            </a:lvl1pPr>
          </a:lstStyle>
          <a:p>
            <a:pPr>
              <a:buClr>
                <a:srgbClr val="CC0066"/>
              </a:buClr>
            </a:pPr>
            <a:r>
              <a:rPr lang="ar-EG" sz="2600" dirty="0"/>
              <a:t>نستخدم أحدث قواعد البيانات لإدارة سلاسل الإمداد وحركة الخامات بالمصانع</a:t>
            </a:r>
          </a:p>
        </p:txBody>
      </p:sp>
    </p:spTree>
    <p:extLst>
      <p:ext uri="{BB962C8B-B14F-4D97-AF65-F5344CB8AC3E}">
        <p14:creationId xmlns:p14="http://schemas.microsoft.com/office/powerpoint/2010/main" val="97373619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1163" y="2105547"/>
            <a:ext cx="9180512" cy="792088"/>
          </a:xfrm>
          <a:solidFill>
            <a:srgbClr val="CCFFFF"/>
          </a:solidFill>
          <a:ln w="19050">
            <a:solidFill>
              <a:srgbClr val="4C0000"/>
            </a:solidFill>
          </a:ln>
        </p:spPr>
        <p:txBody>
          <a:bodyPr vert="horz" lIns="0" tIns="0" rIns="18288" bIns="0" rtlCol="0" anchor="ctr" anchorCtr="0">
            <a:normAutofit/>
            <a:scene3d>
              <a:camera prst="orthographicFront"/>
              <a:lightRig rig="freezing" dir="t">
                <a:rot lat="0" lon="0" rev="5640000"/>
              </a:lightRig>
            </a:scene3d>
            <a:sp3d prstMaterial="flat">
              <a:bevelT w="38100" h="38100"/>
              <a:contourClr>
                <a:schemeClr val="tx2"/>
              </a:contourClr>
            </a:sp3d>
          </a:bodyPr>
          <a:lstStyle/>
          <a:p>
            <a:pPr marR="45720">
              <a:spcBef>
                <a:spcPct val="20000"/>
              </a:spcBef>
              <a:buClr>
                <a:srgbClr val="003300"/>
              </a:buClr>
              <a:buSzPct val="100000"/>
            </a:pPr>
            <a:r>
              <a:rPr lang="ar-EG" sz="3300" b="1" dirty="0">
                <a:solidFill>
                  <a:schemeClr val="tx2">
                    <a:lumMod val="50000"/>
                  </a:schemeClr>
                </a:solidFill>
                <a:latin typeface="Arial" pitchFamily="34" charset="0"/>
                <a:ea typeface="+mn-ea"/>
                <a:cs typeface="Arial" pitchFamily="34" charset="0"/>
              </a:rPr>
              <a:t>مشاريع بيل كلر نموذج ريادي وتجربة حضارية يتم تكرارها</a:t>
            </a:r>
          </a:p>
        </p:txBody>
      </p:sp>
      <p:sp>
        <p:nvSpPr>
          <p:cNvPr id="3" name="Slide Number Placeholder 2"/>
          <p:cNvSpPr>
            <a:spLocks noGrp="1"/>
          </p:cNvSpPr>
          <p:nvPr>
            <p:ph type="sldNum" sz="quarter" idx="12"/>
          </p:nvPr>
        </p:nvSpPr>
        <p:spPr/>
        <p:txBody>
          <a:bodyPr/>
          <a:lstStyle/>
          <a:p>
            <a:fld id="{F468AC10-10B1-45A4-A57B-A7CBFF431EA2}" type="slidenum">
              <a:rPr lang="ar-EG" smtClean="0"/>
              <a:t>7</a:t>
            </a:fld>
            <a:endParaRPr lang="ar-EG"/>
          </a:p>
        </p:txBody>
      </p:sp>
      <p:sp>
        <p:nvSpPr>
          <p:cNvPr id="10" name="Title 1"/>
          <p:cNvSpPr txBox="1">
            <a:spLocks/>
          </p:cNvSpPr>
          <p:nvPr/>
        </p:nvSpPr>
        <p:spPr>
          <a:xfrm>
            <a:off x="3167187" y="2872904"/>
            <a:ext cx="8704796" cy="5785371"/>
          </a:xfrm>
          <a:prstGeom prst="rect">
            <a:avLst/>
          </a:prstGeom>
          <a:no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373063" indent="-373063" algn="r" rtl="1">
              <a:buClrTx/>
              <a:buSzPct val="115000"/>
            </a:pPr>
            <a:r>
              <a:rPr lang="ar-EG" sz="2500" dirty="0">
                <a:solidFill>
                  <a:srgbClr val="0000CC"/>
                </a:solidFill>
              </a:rPr>
              <a:t>قدمنا خبراتنا الطويلة للجهات المسئولة عن انشاء مدينة الجلود بالروبيكي.</a:t>
            </a:r>
          </a:p>
          <a:p>
            <a:pPr marL="373063" indent="-373063" algn="r" rtl="1">
              <a:buClrTx/>
              <a:buSzPct val="115000"/>
            </a:pPr>
            <a:r>
              <a:rPr lang="ar-EG" sz="2500" dirty="0">
                <a:solidFill>
                  <a:srgbClr val="008000"/>
                </a:solidFill>
              </a:rPr>
              <a:t>كما تم الاستفادة من تجربة بيل كلر في إنشاء أكبر مجمع لدباغة وتشطيب الجلود في مدينة الروبيكي من خلال شراكة استراتيجية بين بيل كلر وجهاز مشروعات  الخدمة الوطنية </a:t>
            </a:r>
            <a:r>
              <a:rPr lang="en-US" sz="2500" dirty="0">
                <a:solidFill>
                  <a:srgbClr val="008000"/>
                </a:solidFill>
              </a:rPr>
              <a:t>Leather And More</a:t>
            </a:r>
          </a:p>
          <a:p>
            <a:pPr marL="373063" indent="-373063" algn="r" rtl="1">
              <a:buClrTx/>
              <a:buSzPct val="115000"/>
            </a:pPr>
            <a:r>
              <a:rPr lang="ar-EG" sz="2500" dirty="0">
                <a:solidFill>
                  <a:srgbClr val="C00000"/>
                </a:solidFill>
              </a:rPr>
              <a:t>تضم شركة </a:t>
            </a:r>
            <a:r>
              <a:rPr lang="en-US" sz="2500" dirty="0">
                <a:solidFill>
                  <a:srgbClr val="C00000"/>
                </a:solidFill>
              </a:rPr>
              <a:t>Leather And More</a:t>
            </a:r>
            <a:r>
              <a:rPr lang="ar-EG" sz="2500" dirty="0">
                <a:solidFill>
                  <a:srgbClr val="C00000"/>
                </a:solidFill>
              </a:rPr>
              <a:t> عدة مصانع لدباغة وتشطيب الجلود وتصنيع المنتجات الجلدية إضافة إلى الصناعات الخضراء لتدوير مخلفات جميع المدابغ المصرية بالتعاون مع كبرى الشركات العالمية المتخصصة وذلك بهدف الحفاظ على البيئة وتحقيق قيمة مضافة </a:t>
            </a:r>
          </a:p>
          <a:p>
            <a:pPr marL="373063" indent="-373063" algn="r" rtl="1">
              <a:buClrTx/>
              <a:buSzPct val="115000"/>
            </a:pPr>
            <a:r>
              <a:rPr lang="ar-EG" sz="2500" dirty="0">
                <a:solidFill>
                  <a:schemeClr val="accent1">
                    <a:lumMod val="50000"/>
                  </a:schemeClr>
                </a:solidFill>
              </a:rPr>
              <a:t>ساهمت الانجازات التي حققتها بيل كلر في</a:t>
            </a:r>
            <a:r>
              <a:rPr lang="ar-SA" sz="2500" dirty="0">
                <a:solidFill>
                  <a:schemeClr val="accent1">
                    <a:lumMod val="50000"/>
                  </a:schemeClr>
                </a:solidFill>
              </a:rPr>
              <a:t> </a:t>
            </a:r>
            <a:r>
              <a:rPr lang="ar-EG" sz="2500" dirty="0">
                <a:solidFill>
                  <a:schemeClr val="accent1">
                    <a:lumMod val="50000"/>
                  </a:schemeClr>
                </a:solidFill>
              </a:rPr>
              <a:t>زيادة مستوى الثقة والوعي لدى باقي المصانع ورغبة الكثير من أصحاب المدابغ في استنساخ هذه التجربة الناجحة خاصة وأن الاستاذ / هشام جزر يتولى رئاسة مجلس إدارة رئاسة غرفة صناعة دباغة الجلود المصرية ونائب رئيس جمعية المستثمرين ب</a:t>
            </a:r>
            <a:r>
              <a:rPr lang="ar-SA" sz="2500" dirty="0">
                <a:solidFill>
                  <a:schemeClr val="accent1">
                    <a:lumMod val="50000"/>
                  </a:schemeClr>
                </a:solidFill>
              </a:rPr>
              <a:t>منطقة</a:t>
            </a:r>
            <a:r>
              <a:rPr lang="ar-EG" sz="2500" dirty="0">
                <a:solidFill>
                  <a:schemeClr val="accent1">
                    <a:lumMod val="50000"/>
                  </a:schemeClr>
                </a:solidFill>
              </a:rPr>
              <a:t> قويسنا</a:t>
            </a:r>
            <a:r>
              <a:rPr lang="ar-SA" sz="2500" dirty="0">
                <a:solidFill>
                  <a:schemeClr val="accent1">
                    <a:lumMod val="50000"/>
                  </a:schemeClr>
                </a:solidFill>
              </a:rPr>
              <a:t> </a:t>
            </a:r>
            <a:r>
              <a:rPr lang="ar-EG" sz="2500" dirty="0">
                <a:solidFill>
                  <a:schemeClr val="accent1">
                    <a:lumMod val="50000"/>
                  </a:schemeClr>
                </a:solidFill>
              </a:rPr>
              <a:t>الصناعية .</a:t>
            </a:r>
          </a:p>
        </p:txBody>
      </p:sp>
    </p:spTree>
    <p:extLst>
      <p:ext uri="{BB962C8B-B14F-4D97-AF65-F5344CB8AC3E}">
        <p14:creationId xmlns:p14="http://schemas.microsoft.com/office/powerpoint/2010/main" val="126920946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1163" y="2033538"/>
            <a:ext cx="9180512" cy="764704"/>
          </a:xfrm>
          <a:solidFill>
            <a:srgbClr val="FFCCFF"/>
          </a:solidFill>
          <a:ln w="19050">
            <a:solidFill>
              <a:srgbClr val="4C0000"/>
            </a:solidFill>
          </a:ln>
        </p:spPr>
        <p:txBody>
          <a:bodyPr vert="horz" lIns="0" tIns="0" rIns="18288" bIns="0" rtlCol="0" anchor="ctr" anchorCtr="0">
            <a:normAutofit fontScale="90000"/>
            <a:scene3d>
              <a:camera prst="orthographicFront"/>
              <a:lightRig rig="freezing" dir="t">
                <a:rot lat="0" lon="0" rev="5640000"/>
              </a:lightRig>
            </a:scene3d>
            <a:sp3d prstMaterial="flat">
              <a:bevelT w="38100" h="38100"/>
              <a:contourClr>
                <a:schemeClr val="tx2"/>
              </a:contourClr>
            </a:sp3d>
          </a:bodyPr>
          <a:lstStyle/>
          <a:p>
            <a:pPr marR="45720">
              <a:spcBef>
                <a:spcPct val="20000"/>
              </a:spcBef>
              <a:buClr>
                <a:srgbClr val="003300"/>
              </a:buClr>
              <a:buSzPct val="100000"/>
            </a:pPr>
            <a:r>
              <a:rPr lang="ar-EG" sz="3300" b="1" dirty="0">
                <a:solidFill>
                  <a:srgbClr val="000066"/>
                </a:solidFill>
                <a:latin typeface="Arial" pitchFamily="34" charset="0"/>
                <a:ea typeface="+mn-ea"/>
                <a:cs typeface="Arial" pitchFamily="34" charset="0"/>
              </a:rPr>
              <a:t>المردود الايجابي لاهتمام الشركة بالمشروعات الخضراء وحماية البيئة</a:t>
            </a:r>
          </a:p>
        </p:txBody>
      </p:sp>
      <p:sp>
        <p:nvSpPr>
          <p:cNvPr id="4" name="Slide Number Placeholder 3"/>
          <p:cNvSpPr>
            <a:spLocks noGrp="1"/>
          </p:cNvSpPr>
          <p:nvPr>
            <p:ph type="sldNum" sz="quarter" idx="12"/>
          </p:nvPr>
        </p:nvSpPr>
        <p:spPr/>
        <p:txBody>
          <a:bodyPr/>
          <a:lstStyle/>
          <a:p>
            <a:fld id="{F468AC10-10B1-45A4-A57B-A7CBFF431EA2}" type="slidenum">
              <a:rPr lang="ar-EG" smtClean="0"/>
              <a:t>8</a:t>
            </a:fld>
            <a:endParaRPr lang="ar-EG"/>
          </a:p>
        </p:txBody>
      </p:sp>
      <p:sp>
        <p:nvSpPr>
          <p:cNvPr id="10" name="Title 1"/>
          <p:cNvSpPr txBox="1">
            <a:spLocks/>
          </p:cNvSpPr>
          <p:nvPr/>
        </p:nvSpPr>
        <p:spPr>
          <a:xfrm>
            <a:off x="3189021" y="4409802"/>
            <a:ext cx="8704796" cy="4248472"/>
          </a:xfrm>
          <a:prstGeom prst="rect">
            <a:avLst/>
          </a:prstGeom>
          <a:no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الأيزو 9001 </a:t>
            </a:r>
            <a:r>
              <a:rPr lang="ar-SA" sz="2200" dirty="0">
                <a:solidFill>
                  <a:srgbClr val="CC0066"/>
                </a:solidFill>
                <a:latin typeface="Arial" pitchFamily="34" charset="0"/>
                <a:cs typeface="Arial" pitchFamily="34" charset="0"/>
              </a:rPr>
              <a:t>في </a:t>
            </a:r>
            <a:r>
              <a:rPr lang="ar-EG" sz="2200" dirty="0">
                <a:solidFill>
                  <a:srgbClr val="CC0066"/>
                </a:solidFill>
                <a:latin typeface="Arial" pitchFamily="34" charset="0"/>
                <a:cs typeface="Arial" pitchFamily="34" charset="0"/>
              </a:rPr>
              <a:t>الجودة إعتبارا منذ 2008م.</a:t>
            </a:r>
            <a:endParaRPr lang="en-US" sz="2200" dirty="0">
              <a:solidFill>
                <a:srgbClr val="CC0066"/>
              </a:solidFill>
              <a:latin typeface="Arial" pitchFamily="34" charset="0"/>
              <a:cs typeface="Arial" pitchFamily="34" charset="0"/>
            </a:endParaRP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الأيزو 14001 </a:t>
            </a:r>
            <a:r>
              <a:rPr lang="ar-SA" sz="2200" dirty="0">
                <a:solidFill>
                  <a:srgbClr val="CC0066"/>
                </a:solidFill>
                <a:latin typeface="Arial" pitchFamily="34" charset="0"/>
                <a:cs typeface="Arial" pitchFamily="34" charset="0"/>
              </a:rPr>
              <a:t>في </a:t>
            </a:r>
            <a:r>
              <a:rPr lang="ar-EG" sz="2200" dirty="0">
                <a:solidFill>
                  <a:srgbClr val="CC0066"/>
                </a:solidFill>
                <a:latin typeface="Arial" pitchFamily="34" charset="0"/>
                <a:cs typeface="Arial" pitchFamily="34" charset="0"/>
              </a:rPr>
              <a:t>البيئة إعتبارا منذ 2012م.</a:t>
            </a: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الأيزو 45001 </a:t>
            </a:r>
            <a:r>
              <a:rPr lang="ar-SA" sz="2200" dirty="0">
                <a:solidFill>
                  <a:srgbClr val="CC0066"/>
                </a:solidFill>
                <a:latin typeface="Arial" pitchFamily="34" charset="0"/>
                <a:cs typeface="Arial" pitchFamily="34" charset="0"/>
              </a:rPr>
              <a:t>في السلامة والصحة المهنية </a:t>
            </a:r>
            <a:r>
              <a:rPr lang="ar-EG" sz="2200" dirty="0">
                <a:solidFill>
                  <a:srgbClr val="CC0066"/>
                </a:solidFill>
                <a:latin typeface="Arial" pitchFamily="34" charset="0"/>
                <a:cs typeface="Arial" pitchFamily="34" charset="0"/>
              </a:rPr>
              <a:t>إعتبارا منذ 2014 م.</a:t>
            </a: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الإيزو 26000 في المسئولية المجتمعية</a:t>
            </a:r>
            <a:r>
              <a:rPr lang="en-US" sz="2200" dirty="0">
                <a:solidFill>
                  <a:srgbClr val="CC0066"/>
                </a:solidFill>
                <a:latin typeface="Arial" pitchFamily="34" charset="0"/>
                <a:cs typeface="Arial" pitchFamily="34" charset="0"/>
              </a:rPr>
              <a:t> </a:t>
            </a:r>
            <a:r>
              <a:rPr lang="ar-EG" sz="2200" dirty="0">
                <a:solidFill>
                  <a:srgbClr val="CC0066"/>
                </a:solidFill>
                <a:latin typeface="Arial" pitchFamily="34" charset="0"/>
                <a:cs typeface="Arial" pitchFamily="34" charset="0"/>
              </a:rPr>
              <a:t>منذ عام 2018م.</a:t>
            </a: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a:t>
            </a:r>
            <a:r>
              <a:rPr lang="en-US" sz="2200" dirty="0">
                <a:solidFill>
                  <a:srgbClr val="CC0066"/>
                </a:solidFill>
                <a:latin typeface="Arial" pitchFamily="34" charset="0"/>
                <a:cs typeface="Arial" pitchFamily="34" charset="0"/>
              </a:rPr>
              <a:t>LWG</a:t>
            </a:r>
            <a:r>
              <a:rPr lang="ar-EG" sz="2200" dirty="0">
                <a:solidFill>
                  <a:srgbClr val="CC0066"/>
                </a:solidFill>
                <a:latin typeface="Arial" pitchFamily="34" charset="0"/>
                <a:cs typeface="Arial" pitchFamily="34" charset="0"/>
              </a:rPr>
              <a:t> من مجموعة الجلود العالمية عام 2018م ثم المستوى الفضي عام 2021.</a:t>
            </a:r>
          </a:p>
          <a:p>
            <a:pPr marL="349250" indent="-271463" algn="r" defTabSz="631825" rtl="1">
              <a:buClrTx/>
              <a:buSzPct val="110000"/>
              <a:buFont typeface="Wingdings" pitchFamily="2" charset="2"/>
              <a:buChar char="§"/>
            </a:pPr>
            <a:r>
              <a:rPr lang="ar-EG" sz="2200" dirty="0">
                <a:solidFill>
                  <a:srgbClr val="CC0066"/>
                </a:solidFill>
                <a:latin typeface="Arial" pitchFamily="34" charset="0"/>
              </a:rPr>
              <a:t>حصلت بيل كلر على شهادة </a:t>
            </a:r>
            <a:r>
              <a:rPr lang="en-US" sz="2200" dirty="0">
                <a:solidFill>
                  <a:srgbClr val="CC0066"/>
                </a:solidFill>
                <a:latin typeface="Arial" pitchFamily="34" charset="0"/>
                <a:cs typeface="Arial" pitchFamily="34" charset="0"/>
              </a:rPr>
              <a:t>GTW </a:t>
            </a:r>
            <a:r>
              <a:rPr lang="ar-EG" sz="2200" dirty="0">
                <a:solidFill>
                  <a:srgbClr val="CC0066"/>
                </a:solidFill>
                <a:latin typeface="Arial" pitchFamily="34" charset="0"/>
              </a:rPr>
              <a:t> - </a:t>
            </a:r>
            <a:r>
              <a:rPr lang="en-US" sz="2200" b="0" dirty="0">
                <a:solidFill>
                  <a:srgbClr val="CC0066"/>
                </a:solidFill>
                <a:latin typeface="Arial" pitchFamily="34" charset="0"/>
                <a:cs typeface="Arial" pitchFamily="34" charset="0"/>
              </a:rPr>
              <a:t>Green To Wear</a:t>
            </a:r>
            <a:r>
              <a:rPr lang="ar-EG" sz="2200" b="0" dirty="0">
                <a:solidFill>
                  <a:srgbClr val="CC0066"/>
                </a:solidFill>
                <a:latin typeface="Arial" pitchFamily="34" charset="0"/>
              </a:rPr>
              <a:t> </a:t>
            </a:r>
            <a:r>
              <a:rPr lang="ar-EG" sz="2200" dirty="0">
                <a:solidFill>
                  <a:srgbClr val="CC0066"/>
                </a:solidFill>
                <a:latin typeface="Arial" pitchFamily="34" charset="0"/>
              </a:rPr>
              <a:t>عامي 2021 و 2022.</a:t>
            </a:r>
          </a:p>
          <a:p>
            <a:pPr marL="349250" indent="-271463" algn="r" defTabSz="631825" rtl="1">
              <a:buClrTx/>
              <a:buSzPct val="110000"/>
              <a:buFont typeface="Wingdings" pitchFamily="2" charset="2"/>
              <a:buChar char="§"/>
            </a:pPr>
            <a:r>
              <a:rPr lang="ar-EG" sz="2200" dirty="0">
                <a:solidFill>
                  <a:srgbClr val="CC0066"/>
                </a:solidFill>
                <a:latin typeface="Arial" pitchFamily="34" charset="0"/>
              </a:rPr>
              <a:t>حصلت بيل كلر 2018 على شهادة البصمة البيئية للمنتجات</a:t>
            </a:r>
            <a:r>
              <a:rPr lang="en-US" sz="2200" dirty="0">
                <a:solidFill>
                  <a:srgbClr val="CC0066"/>
                </a:solidFill>
                <a:latin typeface="Arial" pitchFamily="34" charset="0"/>
                <a:cs typeface="Arial" pitchFamily="34" charset="0"/>
              </a:rPr>
              <a:t>PEF </a:t>
            </a:r>
            <a:r>
              <a:rPr lang="ar-EG" sz="2200" dirty="0">
                <a:solidFill>
                  <a:srgbClr val="CC0066"/>
                </a:solidFill>
                <a:latin typeface="Arial" pitchFamily="34" charset="0"/>
              </a:rPr>
              <a:t> من منظمة </a:t>
            </a:r>
            <a:r>
              <a:rPr lang="en-US" sz="2200" dirty="0">
                <a:solidFill>
                  <a:srgbClr val="CC0066"/>
                </a:solidFill>
                <a:latin typeface="Arial" pitchFamily="34" charset="0"/>
                <a:cs typeface="Arial" pitchFamily="34" charset="0"/>
              </a:rPr>
              <a:t>UNIDO</a:t>
            </a:r>
            <a:r>
              <a:rPr lang="ar-EG" sz="2200" dirty="0">
                <a:solidFill>
                  <a:srgbClr val="CC0066"/>
                </a:solidFill>
                <a:latin typeface="Arial" pitchFamily="34" charset="0"/>
              </a:rPr>
              <a:t>.</a:t>
            </a:r>
          </a:p>
          <a:p>
            <a:pPr marL="349250" indent="-271463" algn="r" defTabSz="631825" rtl="1">
              <a:buClrTx/>
              <a:buSzPct val="110000"/>
              <a:buFont typeface="Wingdings" pitchFamily="2" charset="2"/>
              <a:buChar char="§"/>
            </a:pPr>
            <a:r>
              <a:rPr lang="ar-EG" sz="2200" dirty="0">
                <a:solidFill>
                  <a:srgbClr val="CC0066"/>
                </a:solidFill>
              </a:rPr>
              <a:t>جائزة الإلتزام البيئي 2017 و 2018 من مركز الإلتزام البيئي باتحاد الصناعات المصرية.</a:t>
            </a: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شهادة وعضوية المنظمة الدولية</a:t>
            </a:r>
            <a:r>
              <a:rPr lang="en-US" sz="2200" dirty="0">
                <a:solidFill>
                  <a:srgbClr val="CC0066"/>
                </a:solidFill>
                <a:latin typeface="Arial" pitchFamily="34" charset="0"/>
                <a:cs typeface="Arial" pitchFamily="34" charset="0"/>
              </a:rPr>
              <a:t>SEDEX </a:t>
            </a:r>
            <a:r>
              <a:rPr lang="ar-EG" sz="2200" dirty="0">
                <a:solidFill>
                  <a:srgbClr val="CC0066"/>
                </a:solidFill>
                <a:latin typeface="Arial" pitchFamily="34" charset="0"/>
                <a:cs typeface="Arial" pitchFamily="34" charset="0"/>
              </a:rPr>
              <a:t>  للجودة والإلتزام البيئي</a:t>
            </a:r>
            <a:r>
              <a:rPr lang="en-US" sz="2200" dirty="0">
                <a:solidFill>
                  <a:srgbClr val="CC0066"/>
                </a:solidFill>
                <a:latin typeface="Arial" pitchFamily="34" charset="0"/>
                <a:cs typeface="Arial" pitchFamily="34" charset="0"/>
              </a:rPr>
              <a:t> </a:t>
            </a:r>
            <a:r>
              <a:rPr lang="ar-EG" sz="2200" dirty="0">
                <a:solidFill>
                  <a:srgbClr val="CC0066"/>
                </a:solidFill>
                <a:latin typeface="Arial" pitchFamily="34" charset="0"/>
                <a:cs typeface="Arial" pitchFamily="34" charset="0"/>
              </a:rPr>
              <a:t> عام 2021 .</a:t>
            </a:r>
          </a:p>
          <a:p>
            <a:pPr marL="349250" indent="-271463" algn="r" defTabSz="631825" rtl="1">
              <a:buClrTx/>
              <a:buSzPct val="110000"/>
              <a:buFont typeface="Wingdings" pitchFamily="2" charset="2"/>
              <a:buChar char="§"/>
            </a:pPr>
            <a:r>
              <a:rPr lang="ar-EG" sz="2200" dirty="0">
                <a:solidFill>
                  <a:srgbClr val="CC0066"/>
                </a:solidFill>
                <a:latin typeface="Arial" pitchFamily="34" charset="0"/>
                <a:cs typeface="Arial" pitchFamily="34" charset="0"/>
              </a:rPr>
              <a:t>أدرجت بيل كلر ضمن الشركات المعتمدة للتصدير للإتحاد الأوربي</a:t>
            </a:r>
            <a:r>
              <a:rPr lang="en-US" sz="2200" dirty="0">
                <a:solidFill>
                  <a:srgbClr val="CC0066"/>
                </a:solidFill>
                <a:latin typeface="Arial" pitchFamily="34" charset="0"/>
                <a:cs typeface="Arial" pitchFamily="34" charset="0"/>
              </a:rPr>
              <a:t> Category 3 </a:t>
            </a:r>
            <a:endParaRPr lang="ar-EG" sz="2200" dirty="0">
              <a:solidFill>
                <a:srgbClr val="CC0066"/>
              </a:solidFill>
              <a:latin typeface="Arial" pitchFamily="34" charset="0"/>
              <a:cs typeface="Arial" pitchFamily="34" charset="0"/>
            </a:endParaRPr>
          </a:p>
        </p:txBody>
      </p:sp>
      <p:sp>
        <p:nvSpPr>
          <p:cNvPr id="5" name="Title 1"/>
          <p:cNvSpPr txBox="1">
            <a:spLocks/>
          </p:cNvSpPr>
          <p:nvPr/>
        </p:nvSpPr>
        <p:spPr>
          <a:xfrm>
            <a:off x="3189021" y="2825626"/>
            <a:ext cx="8826978" cy="1619682"/>
          </a:xfrm>
          <a:prstGeom prst="rect">
            <a:avLst/>
          </a:prstGeom>
          <a:noFill/>
          <a:ln w="19050">
            <a:noFill/>
          </a:ln>
        </p:spPr>
        <p:txBody>
          <a:bodyPr vert="horz" lIns="72000" tIns="0" rIns="72000" bIns="0" anchor="ctr" anchorCtr="0">
            <a:noAutofit/>
            <a:scene3d>
              <a:camera prst="orthographicFront"/>
              <a:lightRig rig="freezing" dir="t">
                <a:rot lat="0" lon="0" rev="5640000"/>
              </a:lightRig>
            </a:scene3d>
            <a:sp3d prstMaterial="flat">
              <a:bevelT w="38100" h="38100"/>
              <a:contourClr>
                <a:schemeClr val="tx2"/>
              </a:contourClr>
            </a:sp3d>
          </a:bodyPr>
          <a:lstStyle>
            <a:defPPr>
              <a:defRPr lang="ar-EG"/>
            </a:defPPr>
            <a:lvl1pPr marL="639762" marR="45720" lvl="0" indent="-457200" algn="just">
              <a:spcBef>
                <a:spcPts val="0"/>
              </a:spcBef>
              <a:spcAft>
                <a:spcPts val="600"/>
              </a:spcAft>
              <a:buClr>
                <a:srgbClr val="FFFF00"/>
              </a:buClr>
              <a:buSzPct val="95000"/>
              <a:buFont typeface="Wingdings" pitchFamily="2" charset="2"/>
              <a:buChar char="v"/>
              <a:defRPr kumimoji="0" sz="2800" b="1">
                <a:ln>
                  <a:noFill/>
                </a:ln>
                <a:effectLst/>
              </a:defRPr>
            </a:lvl1pPr>
          </a:lstStyle>
          <a:p>
            <a:pPr marL="77787" indent="0" defTabSz="631825">
              <a:buClrTx/>
              <a:buSzPct val="110000"/>
              <a:buNone/>
            </a:pPr>
            <a:r>
              <a:rPr lang="ar-EG" sz="2600" dirty="0">
                <a:solidFill>
                  <a:srgbClr val="0000CC"/>
                </a:solidFill>
                <a:latin typeface="Arial" pitchFamily="34" charset="0"/>
                <a:cs typeface="Arial" pitchFamily="34" charset="0"/>
              </a:rPr>
              <a:t>ساهم إلتزام مجموعة بيل كلر بأسس الصناعة الخضراء في ترسيخ مكانتها بالأسواق العالمية وعلى المستوى الوطني وسعي العديد من الشركات الكبرى العالمية والوطنية للتعاون معنا وإنشاء مشروعات مشتركة كما حصلنا على العديد من شهادات الإعتماد الدولية العامة والمتخصصة في صناعة دباغة الجلود منها :</a:t>
            </a:r>
          </a:p>
        </p:txBody>
      </p:sp>
    </p:spTree>
    <p:extLst>
      <p:ext uri="{BB962C8B-B14F-4D97-AF65-F5344CB8AC3E}">
        <p14:creationId xmlns:p14="http://schemas.microsoft.com/office/powerpoint/2010/main" val="416574501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9146</TotalTime>
  <Words>481</Words>
  <Application>Microsoft Office PowerPoint</Application>
  <PresentationFormat>Custom</PresentationFormat>
  <Paragraphs>45</Paragraphs>
  <Slides>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Cambria</vt:lpstr>
      <vt:lpstr>Wingdings</vt:lpstr>
      <vt:lpstr>Wingdings 2</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مشاريع بيل كلر نموذج ريادي وتجربة حضارية يتم تكرارها</vt:lpstr>
      <vt:lpstr>المردود الايجابي لاهتمام الشركة بالمشروعات الخضراء وحماية البيئة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ascom</dc:creator>
  <cp:lastModifiedBy>Mohamed Elmelegy</cp:lastModifiedBy>
  <cp:revision>1454</cp:revision>
  <cp:lastPrinted>2020-04-12T13:15:52Z</cp:lastPrinted>
  <dcterms:created xsi:type="dcterms:W3CDTF">2016-12-21T12:27:42Z</dcterms:created>
  <dcterms:modified xsi:type="dcterms:W3CDTF">2022-10-21T21:27:47Z</dcterms:modified>
</cp:coreProperties>
</file>