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81" r:id="rId4"/>
    <p:sldId id="282" r:id="rId5"/>
    <p:sldId id="283"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6" d="100"/>
          <a:sy n="56" d="100"/>
        </p:scale>
        <p:origin x="13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9AAA1F-7667-431B-8873-C228C777F3D8}"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224431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AAA1F-7667-431B-8873-C228C777F3D8}"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121421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AAA1F-7667-431B-8873-C228C777F3D8}"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357288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AAA1F-7667-431B-8873-C228C777F3D8}"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268481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AAA1F-7667-431B-8873-C228C777F3D8}"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206153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AAA1F-7667-431B-8873-C228C777F3D8}"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117051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AAA1F-7667-431B-8873-C228C777F3D8}" type="datetimeFigureOut">
              <a:rPr lang="ar-EG" smtClean="0"/>
              <a:t>29/03/1444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56469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AAA1F-7667-431B-8873-C228C777F3D8}" type="datetimeFigureOut">
              <a:rPr lang="ar-EG" smtClean="0"/>
              <a:t>29/03/1444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355521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AAA1F-7667-431B-8873-C228C777F3D8}" type="datetimeFigureOut">
              <a:rPr lang="ar-EG" smtClean="0"/>
              <a:t>29/03/1444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21742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59AAA1F-7667-431B-8873-C228C777F3D8}"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18377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159AAA1F-7667-431B-8873-C228C777F3D8}"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ECE9B890-A9A2-4ED8-9BC3-0DDC6B414DC2}" type="slidenum">
              <a:rPr lang="ar-EG" smtClean="0"/>
              <a:t>‹#›</a:t>
            </a:fld>
            <a:endParaRPr lang="ar-EG"/>
          </a:p>
        </p:txBody>
      </p:sp>
    </p:spTree>
    <p:extLst>
      <p:ext uri="{BB962C8B-B14F-4D97-AF65-F5344CB8AC3E}">
        <p14:creationId xmlns:p14="http://schemas.microsoft.com/office/powerpoint/2010/main" val="40231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159AAA1F-7667-431B-8873-C228C777F3D8}" type="datetimeFigureOut">
              <a:rPr lang="ar-EG" smtClean="0"/>
              <a:t>29/03/1444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ECE9B890-A9A2-4ED8-9BC3-0DDC6B414DC2}" type="slidenum">
              <a:rPr lang="ar-EG" smtClean="0"/>
              <a:t>‹#›</a:t>
            </a:fld>
            <a:endParaRPr lang="ar-EG"/>
          </a:p>
        </p:txBody>
      </p:sp>
    </p:spTree>
    <p:extLst>
      <p:ext uri="{BB962C8B-B14F-4D97-AF65-F5344CB8AC3E}">
        <p14:creationId xmlns:p14="http://schemas.microsoft.com/office/powerpoint/2010/main" val="3408071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2987675" y="3596224"/>
            <a:ext cx="9144000" cy="1749682"/>
          </a:xfrm>
        </p:spPr>
        <p:txBody>
          <a:bodyPr>
            <a:normAutofit/>
          </a:bodyPr>
          <a:lstStyle/>
          <a:p>
            <a:r>
              <a:rPr lang="ar-EG" sz="3600" b="1" dirty="0"/>
              <a:t>إدارة وتشغيل معدات نقل التربة خلال إعداد البنية التحتية للمناطق الزارعية من أجل تخفيض استهلاك الطاقة</a:t>
            </a:r>
            <a:endParaRPr lang="en-US" sz="3600" dirty="0"/>
          </a:p>
        </p:txBody>
      </p:sp>
      <p:sp>
        <p:nvSpPr>
          <p:cNvPr id="4" name="Subtitle 2"/>
          <p:cNvSpPr>
            <a:spLocks noGrp="1"/>
          </p:cNvSpPr>
          <p:nvPr>
            <p:ph type="subTitle" idx="1"/>
          </p:nvPr>
        </p:nvSpPr>
        <p:spPr>
          <a:xfrm>
            <a:off x="1955288" y="5853290"/>
            <a:ext cx="11356258" cy="2351876"/>
          </a:xfrm>
        </p:spPr>
        <p:txBody>
          <a:bodyPr>
            <a:normAutofit fontScale="77500" lnSpcReduction="20000"/>
          </a:bodyPr>
          <a:lstStyle/>
          <a:p>
            <a:r>
              <a:rPr lang="ar-EG" dirty="0">
                <a:solidFill>
                  <a:sysClr val="windowText" lastClr="000000"/>
                </a:solidFill>
                <a:latin typeface="Calibri" panose="020F0502020204030204"/>
                <a:cs typeface="Arial" panose="020B0604020202020204" pitchFamily="34" charset="0"/>
              </a:rPr>
              <a:t>المبادرة الوطنية للمشروعات الخضراء الذكية</a:t>
            </a:r>
            <a:endParaRPr lang="en-US" dirty="0">
              <a:solidFill>
                <a:sysClr val="windowText" lastClr="000000"/>
              </a:solidFill>
              <a:latin typeface="Calibri" panose="020F0502020204030204"/>
              <a:cs typeface="Arial" panose="020B0604020202020204" pitchFamily="34" charset="0"/>
            </a:endParaRPr>
          </a:p>
          <a:p>
            <a:endParaRPr lang="ar-EG" dirty="0">
              <a:solidFill>
                <a:sysClr val="windowText" lastClr="000000"/>
              </a:solidFill>
              <a:latin typeface="Calibri" panose="020F0502020204030204"/>
              <a:cs typeface="Arial" panose="020B0604020202020204" pitchFamily="34" charset="0"/>
            </a:endParaRPr>
          </a:p>
          <a:p>
            <a:r>
              <a:rPr lang="ar-EG" dirty="0">
                <a:solidFill>
                  <a:sysClr val="windowText" lastClr="000000"/>
                </a:solidFill>
                <a:latin typeface="Calibri" panose="020F0502020204030204"/>
                <a:cs typeface="Arial" panose="020B0604020202020204" pitchFamily="34" charset="0"/>
              </a:rPr>
              <a:t>د/ أحمد خالد عبدالوهاب محمد موسى</a:t>
            </a:r>
          </a:p>
          <a:p>
            <a:r>
              <a:rPr lang="ar-EG" dirty="0">
                <a:solidFill>
                  <a:sysClr val="windowText" lastClr="000000"/>
                </a:solidFill>
                <a:latin typeface="Calibri" panose="020F0502020204030204"/>
                <a:cs typeface="Arial" panose="020B0604020202020204" pitchFamily="34" charset="0"/>
              </a:rPr>
              <a:t>مدرس هندسة القوى والمعدات الزراعية بكلية الزراعة – جامعة بنها</a:t>
            </a:r>
          </a:p>
          <a:p>
            <a:r>
              <a:rPr lang="ar-EG" sz="2000" dirty="0">
                <a:solidFill>
                  <a:sysClr val="windowText" lastClr="000000"/>
                </a:solidFill>
                <a:latin typeface="Calibri" panose="020F0502020204030204"/>
                <a:cs typeface="Arial" panose="020B0604020202020204" pitchFamily="34" charset="0"/>
              </a:rPr>
              <a:t>ماجستير الهندسة البيئية (براغ – جمهورية التشيك) - دكتوراه هندسة البنية التحتية في الغابات والريف (سانت بطرسبورج – روسيا)</a:t>
            </a:r>
            <a:endParaRPr lang="en-US" sz="2000" dirty="0"/>
          </a:p>
        </p:txBody>
      </p:sp>
    </p:spTree>
    <p:extLst>
      <p:ext uri="{BB962C8B-B14F-4D97-AF65-F5344CB8AC3E}">
        <p14:creationId xmlns:p14="http://schemas.microsoft.com/office/powerpoint/2010/main" val="200922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729145" y="3716209"/>
            <a:ext cx="11700387" cy="4876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defRPr/>
            </a:pPr>
            <a:r>
              <a:rPr lang="ar-EG" dirty="0">
                <a:solidFill>
                  <a:sysClr val="windowText" lastClr="000000"/>
                </a:solidFill>
                <a:latin typeface="Calibri" panose="020F0502020204030204"/>
                <a:cs typeface="Arial" panose="020B0604020202020204" pitchFamily="34" charset="0"/>
              </a:rPr>
              <a:t>تسعى مصر لتطوير البنية التحتية في المناطق الريفية لاسيما تبطين قنوات الري، والإعداد لتطبيق الري الحديث. لذلك بات استخدام معدات نقل التربة أمراً إلزامياً. وحيث أن تلك المعدات تعمل بالديزل، وحيث أن استخدام اللتر الواحد منه يؤدي إلى انبعاث </a:t>
            </a:r>
            <a:r>
              <a:rPr lang="en-US" dirty="0">
                <a:solidFill>
                  <a:sysClr val="windowText" lastClr="000000"/>
                </a:solidFill>
                <a:latin typeface="Calibri" panose="020F0502020204030204"/>
                <a:cs typeface="Arial" panose="020B0604020202020204" pitchFamily="34" charset="0"/>
              </a:rPr>
              <a:t>2.7kg</a:t>
            </a:r>
            <a:r>
              <a:rPr lang="ar-EG" dirty="0">
                <a:solidFill>
                  <a:sysClr val="windowText" lastClr="000000"/>
                </a:solidFill>
                <a:latin typeface="Calibri" panose="020F0502020204030204"/>
                <a:cs typeface="Arial" panose="020B0604020202020204" pitchFamily="34" charset="0"/>
              </a:rPr>
              <a:t> من </a:t>
            </a:r>
            <a:r>
              <a:rPr lang="en-US" dirty="0">
                <a:solidFill>
                  <a:sysClr val="windowText" lastClr="000000"/>
                </a:solidFill>
                <a:latin typeface="Calibri" panose="020F0502020204030204"/>
                <a:cs typeface="Arial" panose="020B0604020202020204" pitchFamily="34" charset="0"/>
              </a:rPr>
              <a:t>CO</a:t>
            </a:r>
            <a:r>
              <a:rPr lang="en-US" baseline="-25000" dirty="0">
                <a:solidFill>
                  <a:sysClr val="windowText" lastClr="000000"/>
                </a:solidFill>
                <a:latin typeface="Calibri" panose="020F0502020204030204"/>
                <a:cs typeface="Arial" panose="020B0604020202020204" pitchFamily="34" charset="0"/>
              </a:rPr>
              <a:t>2</a:t>
            </a:r>
            <a:r>
              <a:rPr lang="ar-EG" baseline="-25000" dirty="0">
                <a:solidFill>
                  <a:sysClr val="windowText" lastClr="000000"/>
                </a:solidFill>
                <a:latin typeface="Calibri" panose="020F0502020204030204"/>
                <a:cs typeface="Arial" panose="020B0604020202020204" pitchFamily="34" charset="0"/>
              </a:rPr>
              <a:t> </a:t>
            </a:r>
            <a:r>
              <a:rPr lang="ar-EG" dirty="0">
                <a:solidFill>
                  <a:sysClr val="windowText" lastClr="000000"/>
                </a:solidFill>
                <a:latin typeface="Calibri" panose="020F0502020204030204"/>
                <a:cs typeface="Arial" panose="020B0604020202020204" pitchFamily="34" charset="0"/>
              </a:rPr>
              <a:t>و </a:t>
            </a:r>
            <a:r>
              <a:rPr lang="en-US" dirty="0">
                <a:solidFill>
                  <a:sysClr val="windowText" lastClr="000000"/>
                </a:solidFill>
                <a:latin typeface="Calibri" panose="020F0502020204030204"/>
                <a:cs typeface="Arial" panose="020B0604020202020204" pitchFamily="34" charset="0"/>
              </a:rPr>
              <a:t>10ppm</a:t>
            </a:r>
            <a:r>
              <a:rPr lang="ar-EG" dirty="0">
                <a:solidFill>
                  <a:sysClr val="windowText" lastClr="000000"/>
                </a:solidFill>
                <a:latin typeface="Calibri" panose="020F0502020204030204"/>
                <a:cs typeface="Arial" panose="020B0604020202020204" pitchFamily="34" charset="0"/>
              </a:rPr>
              <a:t> من </a:t>
            </a:r>
            <a:r>
              <a:rPr lang="en-US" dirty="0">
                <a:solidFill>
                  <a:sysClr val="windowText" lastClr="000000"/>
                </a:solidFill>
                <a:latin typeface="Calibri" panose="020F0502020204030204"/>
                <a:cs typeface="Arial" panose="020B0604020202020204" pitchFamily="34" charset="0"/>
              </a:rPr>
              <a:t>SO</a:t>
            </a:r>
            <a:r>
              <a:rPr lang="en-US" baseline="-25000" dirty="0">
                <a:solidFill>
                  <a:sysClr val="windowText" lastClr="000000"/>
                </a:solidFill>
                <a:latin typeface="Calibri" panose="020F0502020204030204"/>
                <a:cs typeface="Arial" panose="020B0604020202020204" pitchFamily="34" charset="0"/>
              </a:rPr>
              <a:t>2</a:t>
            </a:r>
            <a:r>
              <a:rPr lang="ar-EG" dirty="0">
                <a:solidFill>
                  <a:sysClr val="windowText" lastClr="000000"/>
                </a:solidFill>
                <a:latin typeface="Calibri" panose="020F0502020204030204"/>
                <a:cs typeface="Arial" panose="020B0604020202020204" pitchFamily="34" charset="0"/>
              </a:rPr>
              <a:t> بالاضافة لاكاسيد النيتروجين والسخام.</a:t>
            </a:r>
            <a:endParaRPr lang="ar-EG" baseline="-25000" dirty="0">
              <a:solidFill>
                <a:sysClr val="windowText" lastClr="000000"/>
              </a:solidFill>
              <a:latin typeface="Calibri" panose="020F0502020204030204"/>
              <a:cs typeface="Arial" panose="020B0604020202020204" pitchFamily="34" charset="0"/>
            </a:endParaRPr>
          </a:p>
          <a:p>
            <a:pPr algn="just" rtl="1">
              <a:defRPr/>
            </a:pPr>
            <a:r>
              <a:rPr lang="ar-EG" dirty="0">
                <a:solidFill>
                  <a:sysClr val="windowText" lastClr="000000"/>
                </a:solidFill>
                <a:latin typeface="Calibri" panose="020F0502020204030204"/>
                <a:cs typeface="Arial" panose="020B0604020202020204" pitchFamily="34" charset="0"/>
              </a:rPr>
              <a:t>يهدف المشروع إلى اختيار المسارات المثلى للنقل عن طريق تطبيق مبادئ الإدارة اللوجستية، وذلك لترشيد استخدام معدات نقل التربة، بتقليل مسافات النقل، وبالتالي تقليل استخدام الطاقة، علاوة على الإقلال من زمن التنفيذ. واختيار أمثل التوليفات بين المعدات اللازمة لتنفيذ المشروع، ما يؤدي إلى الرفع من كفائة التنفيذ، وهو ما يؤدي جملة إلى الإقلال من التكاليف.</a:t>
            </a:r>
          </a:p>
          <a:p>
            <a:pPr algn="just" rtl="1">
              <a:defRPr/>
            </a:pPr>
            <a:r>
              <a:rPr lang="ar-EG" dirty="0">
                <a:solidFill>
                  <a:sysClr val="windowText" lastClr="000000"/>
                </a:solidFill>
                <a:latin typeface="Calibri" panose="020F0502020204030204"/>
                <a:cs typeface="Arial" panose="020B0604020202020204" pitchFamily="34" charset="0"/>
              </a:rPr>
              <a:t>يتم تنفيذ ذلك من خلال تطبيق حاسوبي مسجل في المكتب الروسي لتسجيل براءات الاختراع برقم </a:t>
            </a:r>
            <a:r>
              <a:rPr lang="en-US" dirty="0">
                <a:solidFill>
                  <a:sysClr val="windowText" lastClr="000000"/>
                </a:solidFill>
                <a:latin typeface="Calibri" panose="020F0502020204030204"/>
                <a:cs typeface="Arial" panose="020B0604020202020204" pitchFamily="34" charset="0"/>
              </a:rPr>
              <a:t>RU 2020614775</a:t>
            </a:r>
            <a:r>
              <a:rPr lang="ar-EG" dirty="0">
                <a:solidFill>
                  <a:sysClr val="windowText" lastClr="000000"/>
                </a:solidFill>
                <a:latin typeface="Calibri" panose="020F0502020204030204"/>
                <a:cs typeface="Arial" panose="020B0604020202020204" pitchFamily="34" charset="0"/>
              </a:rPr>
              <a:t>.</a:t>
            </a:r>
          </a:p>
          <a:p>
            <a:pPr algn="just" rtl="1">
              <a:defRPr/>
            </a:pPr>
            <a:r>
              <a:rPr lang="ar-EG" dirty="0">
                <a:solidFill>
                  <a:sysClr val="windowText" lastClr="000000"/>
                </a:solidFill>
                <a:latin typeface="Calibri" panose="020F0502020204030204"/>
                <a:cs typeface="Arial" panose="020B0604020202020204" pitchFamily="34" charset="0"/>
              </a:rPr>
              <a:t>يوفر التطبيق أيضاً بيانات تسهل اتخاذ القرارات الخاصة بإدارة العجز أو الزيادة في المعدات عن المطلوب، كما يتضمن التطبيق نوافذ مراقبة تليماتيكية تستقبل بياناتها من المعدة عن طريق دائرة إلكترونية مثبتة عليها، وتكون مزودة بوحدة مجسات وبروتوكول اتصال.</a:t>
            </a:r>
          </a:p>
          <a:p>
            <a:pPr algn="just" rtl="1">
              <a:defRPr/>
            </a:pPr>
            <a:endParaRPr lang="ar-EG" dirty="0">
              <a:solidFill>
                <a:sysClr val="windowText" lastClr="000000"/>
              </a:solidFill>
              <a:latin typeface="Calibri" panose="020F0502020204030204"/>
              <a:cs typeface="Arial" panose="020B0604020202020204" pitchFamily="34" charset="0"/>
            </a:endParaRPr>
          </a:p>
        </p:txBody>
      </p:sp>
      <p:sp>
        <p:nvSpPr>
          <p:cNvPr id="7" name="Title 1">
            <a:extLst>
              <a:ext uri="{FF2B5EF4-FFF2-40B4-BE49-F238E27FC236}">
                <a16:creationId xmlns:a16="http://schemas.microsoft.com/office/drawing/2014/main" id="{C513D339-E1FF-9C3A-B3B4-7EB83A05398D}"/>
              </a:ext>
            </a:extLst>
          </p:cNvPr>
          <p:cNvSpPr txBox="1">
            <a:spLocks/>
          </p:cNvSpPr>
          <p:nvPr/>
        </p:nvSpPr>
        <p:spPr>
          <a:xfrm>
            <a:off x="6248890" y="2098804"/>
            <a:ext cx="2660899" cy="757433"/>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ar-EG"/>
            </a:defPPr>
            <a:lvl1pPr marR="0" lvl="0" indent="0" algn="r" rtl="1" fontAlgn="auto">
              <a:lnSpc>
                <a:spcPct val="90000"/>
              </a:lnSpc>
              <a:spcBef>
                <a:spcPct val="0"/>
              </a:spcBef>
              <a:spcAft>
                <a:spcPts val="0"/>
              </a:spcAft>
              <a:buClrTx/>
              <a:buSzTx/>
              <a:buFontTx/>
              <a:buNone/>
              <a:tabLst/>
              <a:defRPr kumimoji="0" sz="3600" b="0" i="0" u="none" strike="noStrike" cap="none" spc="0" normalizeH="0" baseline="0">
                <a:ln>
                  <a:noFill/>
                </a:ln>
                <a:solidFill>
                  <a:sysClr val="windowText" lastClr="000000"/>
                </a:solidFill>
                <a:effectLst/>
                <a:uLnTx/>
                <a:uFillTx/>
                <a:latin typeface="Calibri Light" panose="020F0302020204030204"/>
                <a:ea typeface="+mj-ea"/>
                <a:cs typeface="Times New Roman" panose="02020603050405020304" pitchFamily="18" charset="0"/>
              </a:defRPr>
            </a:lvl1pPr>
          </a:lstStyle>
          <a:p>
            <a:r>
              <a:rPr lang="ar-EG" b="1" dirty="0"/>
              <a:t>فكرة المشروع</a:t>
            </a:r>
            <a:endParaRPr lang="en-US" b="1" dirty="0"/>
          </a:p>
        </p:txBody>
      </p:sp>
    </p:spTree>
    <p:extLst>
      <p:ext uri="{BB962C8B-B14F-4D97-AF65-F5344CB8AC3E}">
        <p14:creationId xmlns:p14="http://schemas.microsoft.com/office/powerpoint/2010/main" val="65280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6507624" y="3553145"/>
            <a:ext cx="6921910" cy="4876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defRPr/>
            </a:pPr>
            <a:r>
              <a:rPr lang="ar-EG" dirty="0">
                <a:solidFill>
                  <a:sysClr val="windowText" lastClr="000000"/>
                </a:solidFill>
                <a:latin typeface="Calibri" panose="020F0502020204030204"/>
                <a:cs typeface="Arial" panose="020B0604020202020204" pitchFamily="34" charset="0"/>
              </a:rPr>
              <a:t>يتم ربط المعدات المستخدمة بغرفة تحكم وإدارة عن طريق نظم المراقبة التليماتكية، حيث توفر بيانات خاصة بتقييم أداء المعدة وتقييم عامل التشغيل.</a:t>
            </a:r>
          </a:p>
          <a:p>
            <a:pPr algn="just" rtl="1">
              <a:defRPr/>
            </a:pPr>
            <a:r>
              <a:rPr lang="ar-EG" dirty="0">
                <a:solidFill>
                  <a:prstClr val="black"/>
                </a:solidFill>
                <a:latin typeface="Calibri" panose="020F0502020204030204"/>
                <a:cs typeface="Arial" panose="020B0604020202020204" pitchFamily="34" charset="0"/>
              </a:rPr>
              <a:t>يمكن باختصار شديد إيجاز أهمية المشروع فيما يلي:</a:t>
            </a:r>
          </a:p>
          <a:p>
            <a:pPr marL="285750" indent="-285750" algn="just" rtl="1">
              <a:buFont typeface="Wingdings" panose="05000000000000000000" pitchFamily="2" charset="2"/>
              <a:buChar char="Ø"/>
              <a:defRPr/>
            </a:pPr>
            <a:r>
              <a:rPr lang="ar-EG" dirty="0">
                <a:solidFill>
                  <a:prstClr val="black"/>
                </a:solidFill>
                <a:latin typeface="Calibri" panose="020F0502020204030204"/>
                <a:cs typeface="Arial" panose="020B0604020202020204" pitchFamily="34" charset="0"/>
              </a:rPr>
              <a:t>العمل على تخفيض انبعاثات العوادم عن طريق ترشيد استهلاك الطاقة، وكذلك تقليل الوقت ونفقات التشغيل، ووضع سياسات حكيمة للإدارة والاستخدام.</a:t>
            </a:r>
          </a:p>
          <a:p>
            <a:pPr marL="285750" indent="-285750" algn="just" rtl="1">
              <a:buFont typeface="Wingdings" panose="05000000000000000000" pitchFamily="2" charset="2"/>
              <a:buChar char="Ø"/>
              <a:defRPr/>
            </a:pPr>
            <a:r>
              <a:rPr lang="ar-EG" dirty="0">
                <a:solidFill>
                  <a:prstClr val="black"/>
                </a:solidFill>
                <a:latin typeface="Calibri" panose="020F0502020204030204"/>
                <a:cs typeface="Arial" panose="020B0604020202020204" pitchFamily="34" charset="0"/>
              </a:rPr>
              <a:t>التنبؤ بالأعطال ما يوفر السرعة في اتخاذ القرارات، وهو ما يساعد على عدم عرقلة خطة التقدم في تنفيذ المشاريع.</a:t>
            </a:r>
          </a:p>
          <a:p>
            <a:pPr marL="285750" indent="-285750" algn="just" rtl="1">
              <a:buFont typeface="Wingdings" panose="05000000000000000000" pitchFamily="2" charset="2"/>
              <a:buChar char="Ø"/>
              <a:defRPr/>
            </a:pPr>
            <a:r>
              <a:rPr lang="ar-EG" dirty="0">
                <a:solidFill>
                  <a:prstClr val="black"/>
                </a:solidFill>
                <a:latin typeface="Calibri" panose="020F0502020204030204"/>
                <a:cs typeface="Arial" panose="020B0604020202020204" pitchFamily="34" charset="0"/>
              </a:rPr>
              <a:t>تخطيط وتطوير البنية الأساسية للمناطق الريفية، ما يحقق حياة كريمة لقاطني الريف المصري، بالإضافة لتوفير فرص عمل.</a:t>
            </a:r>
            <a:endParaRPr lang="en-US" dirty="0">
              <a:solidFill>
                <a:prstClr val="black"/>
              </a:solidFill>
              <a:latin typeface="Calibri" panose="020F0502020204030204"/>
            </a:endParaRPr>
          </a:p>
        </p:txBody>
      </p:sp>
      <p:grpSp>
        <p:nvGrpSpPr>
          <p:cNvPr id="6" name="Group 5">
            <a:extLst>
              <a:ext uri="{FF2B5EF4-FFF2-40B4-BE49-F238E27FC236}">
                <a16:creationId xmlns:a16="http://schemas.microsoft.com/office/drawing/2014/main" id="{3F781C5B-B798-429C-A867-1EF0513846F5}"/>
              </a:ext>
            </a:extLst>
          </p:cNvPr>
          <p:cNvGrpSpPr/>
          <p:nvPr/>
        </p:nvGrpSpPr>
        <p:grpSpPr>
          <a:xfrm>
            <a:off x="1689817" y="3002345"/>
            <a:ext cx="4662186" cy="5688800"/>
            <a:chOff x="3710764" y="356470"/>
            <a:chExt cx="4315064" cy="6400722"/>
          </a:xfrm>
        </p:grpSpPr>
        <p:pic>
          <p:nvPicPr>
            <p:cNvPr id="7" name="Picture 6" descr="A close up of text on a white background&#10;&#10;Description automatically generated">
              <a:extLst>
                <a:ext uri="{FF2B5EF4-FFF2-40B4-BE49-F238E27FC236}">
                  <a16:creationId xmlns:a16="http://schemas.microsoft.com/office/drawing/2014/main" id="{4F0CB9A4-9E62-4960-91AC-52E9C4B134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04" t="4070" r="5586" b="3482"/>
            <a:stretch/>
          </p:blipFill>
          <p:spPr bwMode="auto">
            <a:xfrm>
              <a:off x="3710764" y="356470"/>
              <a:ext cx="4315064" cy="6400722"/>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C420808-9E38-4460-AF1D-7E360B06CE6C}"/>
                </a:ext>
              </a:extLst>
            </p:cNvPr>
            <p:cNvSpPr txBox="1"/>
            <p:nvPr/>
          </p:nvSpPr>
          <p:spPr>
            <a:xfrm>
              <a:off x="4266735" y="659171"/>
              <a:ext cx="2964633" cy="519440"/>
            </a:xfrm>
            <a:prstGeom prst="rect">
              <a:avLst/>
            </a:prstGeom>
            <a:solidFill>
              <a:schemeClr val="accent2">
                <a:lumMod val="40000"/>
                <a:lumOff val="60000"/>
                <a:alpha val="6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defTabSz="914400">
                <a:defRPr/>
              </a:pPr>
              <a:r>
                <a:rPr lang="ar-EG" sz="2400" b="1" dirty="0">
                  <a:solidFill>
                    <a:prstClr val="black"/>
                  </a:solidFill>
                  <a:latin typeface="Calibri" panose="020F0502020204030204"/>
                  <a:cs typeface="Arial" panose="020B0604020202020204" pitchFamily="34" charset="0"/>
                </a:rPr>
                <a:t>تسجيل المشروع براءة اختراع</a:t>
              </a:r>
              <a:endParaRPr lang="en-US" sz="2400" b="1" dirty="0">
                <a:solidFill>
                  <a:prstClr val="black"/>
                </a:solidFill>
                <a:latin typeface="Calibri" panose="020F0502020204030204"/>
              </a:endParaRPr>
            </a:p>
          </p:txBody>
        </p:sp>
      </p:grpSp>
    </p:spTree>
    <p:extLst>
      <p:ext uri="{BB962C8B-B14F-4D97-AF65-F5344CB8AC3E}">
        <p14:creationId xmlns:p14="http://schemas.microsoft.com/office/powerpoint/2010/main" val="367192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694732" y="2812211"/>
            <a:ext cx="11729885" cy="64870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defRPr/>
            </a:pPr>
            <a:r>
              <a:rPr lang="ar-EG" b="1" u="sng" dirty="0">
                <a:solidFill>
                  <a:srgbClr val="C00000"/>
                </a:solidFill>
                <a:latin typeface="Calibri" panose="020F0502020204030204"/>
                <a:cs typeface="Arial" panose="020B0604020202020204" pitchFamily="34" charset="0"/>
              </a:rPr>
              <a:t>الفئة المستفيدة من المشروع: </a:t>
            </a:r>
          </a:p>
          <a:p>
            <a:pPr algn="just" rtl="1">
              <a:defRPr/>
            </a:pPr>
            <a:r>
              <a:rPr lang="ar-EG" dirty="0">
                <a:solidFill>
                  <a:sysClr val="windowText" lastClr="000000"/>
                </a:solidFill>
                <a:latin typeface="Calibri" panose="020F0502020204030204"/>
                <a:cs typeface="Arial" panose="020B0604020202020204" pitchFamily="34" charset="0"/>
              </a:rPr>
              <a:t>محافظة القليوبية والإدارات المحلية التابعة لها وشركات إنشاء وتطوير البنية التحتية.</a:t>
            </a:r>
          </a:p>
          <a:p>
            <a:pPr algn="just" rtl="1">
              <a:defRPr/>
            </a:pPr>
            <a:r>
              <a:rPr lang="ar-EG" dirty="0">
                <a:solidFill>
                  <a:sysClr val="windowText" lastClr="000000"/>
                </a:solidFill>
                <a:latin typeface="Calibri" panose="020F0502020204030204"/>
                <a:cs typeface="Arial" panose="020B0604020202020204" pitchFamily="34" charset="0"/>
              </a:rPr>
              <a:t>تدريب الطلاب بجامعة بنها.</a:t>
            </a:r>
          </a:p>
          <a:p>
            <a:pPr marL="0" indent="0" algn="just" rtl="1">
              <a:buNone/>
              <a:defRPr/>
            </a:pPr>
            <a:r>
              <a:rPr lang="ar-EG" b="1" u="sng" dirty="0">
                <a:solidFill>
                  <a:srgbClr val="C00000"/>
                </a:solidFill>
                <a:latin typeface="Calibri" panose="020F0502020204030204"/>
                <a:cs typeface="Arial" panose="020B0604020202020204" pitchFamily="34" charset="0"/>
              </a:rPr>
              <a:t>الميزة التنافسية للمشروع:</a:t>
            </a:r>
          </a:p>
          <a:p>
            <a:pPr marL="0" indent="0" algn="just" rtl="1">
              <a:buNone/>
              <a:defRPr/>
            </a:pPr>
            <a:r>
              <a:rPr lang="ar-EG" dirty="0">
                <a:solidFill>
                  <a:sysClr val="windowText" lastClr="000000"/>
                </a:solidFill>
                <a:latin typeface="Calibri" panose="020F0502020204030204"/>
                <a:cs typeface="Arial" panose="020B0604020202020204" pitchFamily="34" charset="0"/>
              </a:rPr>
              <a:t>الفكرة فريدة، ومتكاملة، ولها حقوق ملكية حصرية، وهي بوجه عام تواكب التطور التكنولوجي والمعلوماتي الذي يسعى إليه العالم، كما أنها تؤدي إلى حماية البيئة وتنميتها.</a:t>
            </a:r>
          </a:p>
          <a:p>
            <a:pPr marL="0" indent="0" algn="just" rtl="1">
              <a:buNone/>
              <a:defRPr/>
            </a:pPr>
            <a:r>
              <a:rPr lang="ar-EG" b="1" u="sng" dirty="0">
                <a:solidFill>
                  <a:srgbClr val="C00000"/>
                </a:solidFill>
                <a:latin typeface="Calibri" panose="020F0502020204030204"/>
                <a:cs typeface="Arial" panose="020B0604020202020204" pitchFamily="34" charset="0"/>
              </a:rPr>
              <a:t>الخطط المستقبلية</a:t>
            </a:r>
          </a:p>
          <a:p>
            <a:pPr algn="just" rtl="1">
              <a:defRPr/>
            </a:pPr>
            <a:r>
              <a:rPr lang="ar-EG" dirty="0">
                <a:solidFill>
                  <a:sysClr val="windowText" lastClr="000000"/>
                </a:solidFill>
                <a:latin typeface="Calibri" panose="020F0502020204030204"/>
                <a:cs typeface="Arial" panose="020B0604020202020204" pitchFamily="34" charset="0"/>
              </a:rPr>
              <a:t>شراء خوادم لرفع البرنامج عليها، ورفع قواعد البيانات، و</a:t>
            </a:r>
            <a:r>
              <a:rPr lang="ar-EG" dirty="0">
                <a:solidFill>
                  <a:prstClr val="black"/>
                </a:solidFill>
                <a:latin typeface="Calibri" panose="020F0502020204030204"/>
                <a:cs typeface="Arial" panose="020B0604020202020204" pitchFamily="34" charset="0"/>
              </a:rPr>
              <a:t>إعداد حصر بأنواع المعدات المتوفرة،</a:t>
            </a:r>
            <a:r>
              <a:rPr lang="ar-EG" dirty="0">
                <a:solidFill>
                  <a:sysClr val="windowText" lastClr="000000"/>
                </a:solidFill>
                <a:latin typeface="Calibri" panose="020F0502020204030204"/>
                <a:cs typeface="Arial" panose="020B0604020202020204" pitchFamily="34" charset="0"/>
              </a:rPr>
              <a:t> و</a:t>
            </a:r>
            <a:r>
              <a:rPr lang="ar-EG" dirty="0">
                <a:solidFill>
                  <a:prstClr val="black"/>
                </a:solidFill>
                <a:latin typeface="Calibri" panose="020F0502020204030204"/>
                <a:cs typeface="Arial" panose="020B0604020202020204" pitchFamily="34" charset="0"/>
              </a:rPr>
              <a:t>تطوير التطبيق ليكون قادر على الاستفادة من المشاريع السابقة في إعداد تقارير أكثر دقة عن طريق تعلم الآلة</a:t>
            </a:r>
            <a:r>
              <a:rPr lang="ar-EG" dirty="0">
                <a:solidFill>
                  <a:sysClr val="windowText" lastClr="000000"/>
                </a:solidFill>
                <a:latin typeface="Calibri" panose="020F0502020204030204"/>
                <a:cs typeface="Arial" panose="020B0604020202020204" pitchFamily="34" charset="0"/>
              </a:rPr>
              <a:t>.</a:t>
            </a:r>
          </a:p>
          <a:p>
            <a:pPr algn="just" rtl="1">
              <a:spcAft>
                <a:spcPts val="1200"/>
              </a:spcAft>
              <a:defRPr/>
            </a:pPr>
            <a:r>
              <a:rPr lang="ar-EG" dirty="0">
                <a:solidFill>
                  <a:sysClr val="windowText" lastClr="000000"/>
                </a:solidFill>
                <a:latin typeface="Calibri" panose="020F0502020204030204"/>
                <a:cs typeface="Arial" panose="020B0604020202020204" pitchFamily="34" charset="0"/>
              </a:rPr>
              <a:t>دراسة حصر ووصف لأنواع التربة في المحافظة، وتخزينها في قواعد البيانات لتسهيل اتخاذ القرارات.</a:t>
            </a:r>
          </a:p>
          <a:p>
            <a:pPr algn="just" rtl="1">
              <a:spcAft>
                <a:spcPts val="1200"/>
              </a:spcAft>
              <a:defRPr/>
            </a:pPr>
            <a:r>
              <a:rPr lang="ar-EG" dirty="0">
                <a:solidFill>
                  <a:sysClr val="windowText" lastClr="000000"/>
                </a:solidFill>
                <a:latin typeface="Calibri" panose="020F0502020204030204"/>
                <a:cs typeface="Arial" panose="020B0604020202020204" pitchFamily="34" charset="0"/>
              </a:rPr>
              <a:t>توظيف فريق دعم فني، وعمل فريق لإنتاج وحدات تليماتيكية (لوحات إلكترونية مزودة بمجسات لقياس أداء المعدة وموقعها).</a:t>
            </a:r>
          </a:p>
        </p:txBody>
      </p:sp>
      <p:sp>
        <p:nvSpPr>
          <p:cNvPr id="6" name="Title 1">
            <a:extLst>
              <a:ext uri="{FF2B5EF4-FFF2-40B4-BE49-F238E27FC236}">
                <a16:creationId xmlns:a16="http://schemas.microsoft.com/office/drawing/2014/main" id="{1D70FA28-0586-7720-389F-622C3CB5EAB7}"/>
              </a:ext>
            </a:extLst>
          </p:cNvPr>
          <p:cNvSpPr txBox="1">
            <a:spLocks/>
          </p:cNvSpPr>
          <p:nvPr/>
        </p:nvSpPr>
        <p:spPr>
          <a:xfrm>
            <a:off x="5624368" y="1665754"/>
            <a:ext cx="3870614" cy="72944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EG" sz="3600" b="1" dirty="0">
                <a:solidFill>
                  <a:sysClr val="windowText" lastClr="000000"/>
                </a:solidFill>
                <a:latin typeface="Calibri Light" panose="020F0302020204030204"/>
                <a:cs typeface="Times New Roman" panose="02020603050405020304" pitchFamily="18" charset="0"/>
              </a:rPr>
              <a:t>أثر المشروع وتطبيقاته</a:t>
            </a:r>
            <a:endParaRPr lang="en-US" sz="3600" b="1" dirty="0">
              <a:solidFill>
                <a:sysClr val="windowText" lastClr="000000"/>
              </a:solidFill>
              <a:latin typeface="Calibri Light" panose="020F0302020204030204"/>
            </a:endParaRPr>
          </a:p>
        </p:txBody>
      </p:sp>
    </p:spTree>
    <p:extLst>
      <p:ext uri="{BB962C8B-B14F-4D97-AF65-F5344CB8AC3E}">
        <p14:creationId xmlns:p14="http://schemas.microsoft.com/office/powerpoint/2010/main" val="27295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3BB8D5F-1CC8-470E-BF77-33595DC4CE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2244" y="2729743"/>
            <a:ext cx="3252903" cy="2122519"/>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4A35122C-E971-427B-87D3-193129CB4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4712" y="2994282"/>
            <a:ext cx="3217333" cy="1600623"/>
          </a:xfrm>
          <a:prstGeom prst="rect">
            <a:avLst/>
          </a:prstGeom>
        </p:spPr>
      </p:pic>
      <p:pic>
        <p:nvPicPr>
          <p:cNvPr id="19" name="Picture 18">
            <a:extLst>
              <a:ext uri="{FF2B5EF4-FFF2-40B4-BE49-F238E27FC236}">
                <a16:creationId xmlns:a16="http://schemas.microsoft.com/office/drawing/2014/main" id="{2BD6CAAD-21C1-4F64-A92F-2FC6799DB580}"/>
              </a:ext>
            </a:extLst>
          </p:cNvPr>
          <p:cNvPicPr>
            <a:picLocks noChangeAspect="1"/>
          </p:cNvPicPr>
          <p:nvPr/>
        </p:nvPicPr>
        <p:blipFill>
          <a:blip r:embed="rId4"/>
          <a:stretch>
            <a:fillRect/>
          </a:stretch>
        </p:blipFill>
        <p:spPr>
          <a:xfrm>
            <a:off x="9767309" y="2811067"/>
            <a:ext cx="3252903" cy="1959873"/>
          </a:xfrm>
          <a:prstGeom prst="rect">
            <a:avLst/>
          </a:prstGeom>
        </p:spPr>
      </p:pic>
      <p:pic>
        <p:nvPicPr>
          <p:cNvPr id="9" name="Picture 8" descr="Timeline&#10;&#10;Description automatically generated with low confidence">
            <a:extLst>
              <a:ext uri="{FF2B5EF4-FFF2-40B4-BE49-F238E27FC236}">
                <a16:creationId xmlns:a16="http://schemas.microsoft.com/office/drawing/2014/main" id="{FE564485-8B72-46C5-9A9A-73D99A4B7D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9831" y="5861243"/>
            <a:ext cx="3252903" cy="2114386"/>
          </a:xfrm>
          <a:prstGeom prst="rect">
            <a:avLst/>
          </a:prstGeom>
        </p:spPr>
      </p:pic>
      <p:pic>
        <p:nvPicPr>
          <p:cNvPr id="7" name="Picture 6" descr="Table&#10;&#10;Description automatically generated">
            <a:extLst>
              <a:ext uri="{FF2B5EF4-FFF2-40B4-BE49-F238E27FC236}">
                <a16:creationId xmlns:a16="http://schemas.microsoft.com/office/drawing/2014/main" id="{77D25D6F-B009-4CCB-B094-8F5E18DB2CBE}"/>
              </a:ext>
            </a:extLst>
          </p:cNvPr>
          <p:cNvPicPr>
            <a:picLocks noChangeAspect="1"/>
          </p:cNvPicPr>
          <p:nvPr/>
        </p:nvPicPr>
        <p:blipFill rotWithShape="1">
          <a:blip r:embed="rId6"/>
          <a:srcRect b="8336"/>
          <a:stretch/>
        </p:blipFill>
        <p:spPr>
          <a:xfrm>
            <a:off x="5932637" y="5653723"/>
            <a:ext cx="3095463" cy="2475653"/>
          </a:xfrm>
          <a:prstGeom prst="rect">
            <a:avLst/>
          </a:prstGeom>
        </p:spPr>
      </p:pic>
      <p:pic>
        <p:nvPicPr>
          <p:cNvPr id="6" name="Picture 5" descr="Table&#10;&#10;Description automatically generated">
            <a:extLst>
              <a:ext uri="{FF2B5EF4-FFF2-40B4-BE49-F238E27FC236}">
                <a16:creationId xmlns:a16="http://schemas.microsoft.com/office/drawing/2014/main" id="{745F62B2-CD14-4315-9A5C-2BC16CA08490}"/>
              </a:ext>
            </a:extLst>
          </p:cNvPr>
          <p:cNvPicPr>
            <a:picLocks noChangeAspect="1"/>
          </p:cNvPicPr>
          <p:nvPr/>
        </p:nvPicPr>
        <p:blipFill>
          <a:blip r:embed="rId7"/>
          <a:stretch>
            <a:fillRect/>
          </a:stretch>
        </p:blipFill>
        <p:spPr>
          <a:xfrm>
            <a:off x="10020631" y="5653723"/>
            <a:ext cx="2746256" cy="2471631"/>
          </a:xfrm>
          <a:prstGeom prst="rect">
            <a:avLst/>
          </a:prstGeom>
          <a:noFill/>
        </p:spPr>
      </p:pic>
    </p:spTree>
    <p:extLst>
      <p:ext uri="{BB962C8B-B14F-4D97-AF65-F5344CB8AC3E}">
        <p14:creationId xmlns:p14="http://schemas.microsoft.com/office/powerpoint/2010/main" val="1321536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473</Words>
  <Application>Microsoft Office PowerPoint</Application>
  <PresentationFormat>Custom</PresentationFormat>
  <Paragraphs>27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إدارة وتشغيل معدات نقل التربة خلال إعداد البنية التحتية للمناطق الزارعية من أجل تخفيض استهلاك الطاقة</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إدارة وتشغيل معدات نقل التربة خلال إعداد البنية التحتية للمناطق الزارعية من أجل تخفيض استهلاك الطاقة</dc:title>
  <dc:creator>Mohamed Elmelegy</dc:creator>
  <cp:lastModifiedBy>Mohamed Elmelegy</cp:lastModifiedBy>
  <cp:revision>2</cp:revision>
  <dcterms:created xsi:type="dcterms:W3CDTF">2022-10-24T08:53:07Z</dcterms:created>
  <dcterms:modified xsi:type="dcterms:W3CDTF">2022-10-24T09:01:26Z</dcterms:modified>
</cp:coreProperties>
</file>